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1"/>
  </p:notesMasterIdLst>
  <p:sldIdLst>
    <p:sldId id="497" r:id="rId3"/>
    <p:sldId id="518" r:id="rId4"/>
    <p:sldId id="564" r:id="rId5"/>
    <p:sldId id="565" r:id="rId6"/>
    <p:sldId id="519" r:id="rId7"/>
    <p:sldId id="523" r:id="rId8"/>
    <p:sldId id="535" r:id="rId9"/>
    <p:sldId id="536" r:id="rId10"/>
    <p:sldId id="537" r:id="rId11"/>
    <p:sldId id="544" r:id="rId12"/>
    <p:sldId id="542" r:id="rId13"/>
    <p:sldId id="543" r:id="rId14"/>
    <p:sldId id="524" r:id="rId15"/>
    <p:sldId id="529" r:id="rId16"/>
    <p:sldId id="530" r:id="rId17"/>
    <p:sldId id="531" r:id="rId18"/>
    <p:sldId id="532" r:id="rId19"/>
    <p:sldId id="533" r:id="rId20"/>
    <p:sldId id="525" r:id="rId21"/>
    <p:sldId id="526" r:id="rId22"/>
    <p:sldId id="534" r:id="rId23"/>
    <p:sldId id="527" r:id="rId24"/>
    <p:sldId id="545" r:id="rId25"/>
    <p:sldId id="547" r:id="rId26"/>
    <p:sldId id="548" r:id="rId27"/>
    <p:sldId id="546" r:id="rId28"/>
    <p:sldId id="549" r:id="rId29"/>
    <p:sldId id="550" r:id="rId30"/>
    <p:sldId id="540" r:id="rId31"/>
    <p:sldId id="555" r:id="rId32"/>
    <p:sldId id="556" r:id="rId33"/>
    <p:sldId id="557" r:id="rId34"/>
    <p:sldId id="559" r:id="rId35"/>
    <p:sldId id="560" r:id="rId36"/>
    <p:sldId id="561" r:id="rId37"/>
    <p:sldId id="562" r:id="rId38"/>
    <p:sldId id="541" r:id="rId39"/>
    <p:sldId id="551" r:id="rId40"/>
    <p:sldId id="554" r:id="rId41"/>
    <p:sldId id="552" r:id="rId42"/>
    <p:sldId id="553" r:id="rId43"/>
    <p:sldId id="538" r:id="rId44"/>
    <p:sldId id="528" r:id="rId45"/>
    <p:sldId id="563" r:id="rId46"/>
    <p:sldId id="539" r:id="rId47"/>
    <p:sldId id="566" r:id="rId48"/>
    <p:sldId id="520" r:id="rId49"/>
    <p:sldId id="477" r:id="rId5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924" autoAdjust="0"/>
  </p:normalViewPr>
  <p:slideViewPr>
    <p:cSldViewPr snapToGrid="0" snapToObjects="1">
      <p:cViewPr varScale="1">
        <p:scale>
          <a:sx n="96" d="100"/>
          <a:sy n="96" d="100"/>
        </p:scale>
        <p:origin x="1090"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6-6-2018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Lucas Jellema</a:t>
            </a:r>
            <a:r>
              <a:rPr lang="en-US" sz="1200" b="0" i="0" kern="1200" dirty="0" smtClean="0">
                <a:solidFill>
                  <a:schemeClr val="tx1"/>
                </a:solidFill>
                <a:effectLst/>
                <a:latin typeface="+mn-lt"/>
                <a:ea typeface="+mn-ea"/>
                <a:cs typeface="+mn-cs"/>
              </a:rPr>
              <a:t> Developer Champion (NL)</a:t>
            </a:r>
          </a:p>
          <a:p>
            <a:r>
              <a:rPr lang="en-US" sz="1200" b="1" i="0" kern="1200" dirty="0" smtClean="0">
                <a:solidFill>
                  <a:schemeClr val="tx1"/>
                </a:solidFill>
                <a:effectLst/>
                <a:latin typeface="+mn-lt"/>
                <a:ea typeface="+mn-ea"/>
                <a:cs typeface="+mn-cs"/>
              </a:rPr>
              <a:t>Parallel session 3.5b Intermediate</a:t>
            </a:r>
          </a:p>
          <a:p>
            <a:r>
              <a:rPr lang="en-US" sz="1200" b="1" i="0" kern="1200" dirty="0" smtClean="0">
                <a:solidFill>
                  <a:schemeClr val="tx1"/>
                </a:solidFill>
                <a:effectLst/>
                <a:latin typeface="+mn-lt"/>
                <a:ea typeface="+mn-ea"/>
                <a:cs typeface="+mn-cs"/>
              </a:rPr>
              <a:t>Creating, Publishing and Reusing a JET Composite Component [25 min]</a:t>
            </a:r>
          </a:p>
          <a:p>
            <a:r>
              <a:rPr lang="en-US" sz="1200" b="0" i="0" kern="1200" dirty="0" smtClean="0">
                <a:solidFill>
                  <a:schemeClr val="tx1"/>
                </a:solidFill>
                <a:effectLst/>
                <a:latin typeface="+mn-lt"/>
                <a:ea typeface="+mn-ea"/>
                <a:cs typeface="+mn-cs"/>
              </a:rPr>
              <a:t>Composite Components are a crucial element in the evolution of Oracle JET. These components allow organizations to better structure their enterprise applications built with JET and to introduce efficiency and UX consistency through reuse UI components. JET Composite Components are also shared across the boundaries of enterprises, throughout the community, to be consumed in JET applications anywhere and in Visual Builder Cloud applications. This session demonstrates how a JET Composite Component is designed and implemented. The component introduces a Geographical Map on which data bound locations (regions, countries, states and cities) can be indicated and selected. The component supports two way data binding, configuration properties and it publishes events. It leverages open source map and geocoding libraries. This session demonstrates how the component is packaged and published and how it can be reused in a JET application as well as in Visual Builder Cloud. It will allow you to start reusing, building and publishing your own JET Composite Components.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hhhhhhhhhhhhh6hhhhhhhhh6hh6h6h6hhh6hhhh6hhhhh6hhh66h66hhh6h6h6hh66hh6h</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253535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 &amp; Reuse</a:t>
            </a:r>
          </a:p>
          <a:p>
            <a:pPr lvl="1"/>
            <a:r>
              <a:rPr lang="en-US" dirty="0" smtClean="0"/>
              <a:t>Internally within an application as well as throughout organization</a:t>
            </a:r>
          </a:p>
          <a:p>
            <a:pPr lvl="1"/>
            <a:r>
              <a:rPr lang="en-US" dirty="0" smtClean="0"/>
              <a:t>Externally across the community</a:t>
            </a:r>
          </a:p>
          <a:p>
            <a:r>
              <a:rPr lang="en-US" dirty="0" smtClean="0"/>
              <a:t>Compartmentalize development effort – make smaller, stand alone pieces</a:t>
            </a:r>
          </a:p>
          <a:p>
            <a:pPr lvl="1"/>
            <a:r>
              <a:rPr lang="en-US" dirty="0" smtClean="0"/>
              <a:t>Micro….</a:t>
            </a:r>
          </a:p>
          <a:p>
            <a:r>
              <a:rPr lang="en-US" dirty="0" smtClean="0"/>
              <a:t>Bonus: low code extension</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13105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http://www.oracle.com/webfolder/technetwork/jet/jetCookbook.html?component=composite&amp;demo=basic</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23153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51821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Leverage the world wide community</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2652910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http://openlayers.org/en/latest/examples/</a:t>
            </a:r>
          </a:p>
          <a:p>
            <a:r>
              <a:rPr lang="en-US" dirty="0" smtClean="0"/>
              <a:t>API:</a:t>
            </a:r>
            <a:r>
              <a:rPr lang="en-US" baseline="0" dirty="0" smtClean="0"/>
              <a:t> http://openlayers.org/en/latest/apidoc/</a:t>
            </a:r>
          </a:p>
          <a:p>
            <a:r>
              <a:rPr lang="nl-NL" dirty="0" err="1" smtClean="0"/>
              <a:t>Quickstart</a:t>
            </a:r>
            <a:r>
              <a:rPr lang="nl-NL" dirty="0" smtClean="0"/>
              <a:t>: https://openlayers.org/en/latest/doc/quickstart.html</a:t>
            </a:r>
          </a:p>
          <a:p>
            <a:r>
              <a:rPr lang="en-US" dirty="0" smtClean="0"/>
              <a:t>On Line Editor: http://programmerg.github.io/ol3editor/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223440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https://en.wikipedia.org/wiki/OpenLayers</a:t>
            </a:r>
          </a:p>
          <a:p>
            <a:r>
              <a:rPr lang="nl-NL" dirty="0" smtClean="0"/>
              <a:t>https://en.wikipedia.org/wiki/Open_Source_Geospatial_Foundation</a:t>
            </a:r>
          </a:p>
          <a:p>
            <a:r>
              <a:rPr lang="nl-NL" dirty="0" smtClean="0"/>
              <a:t>https://en.wikipedia.org/wiki/OpenStreetMap</a:t>
            </a:r>
          </a:p>
          <a:p>
            <a:r>
              <a:rPr lang="en-US" dirty="0" smtClean="0"/>
              <a:t>Sites using </a:t>
            </a:r>
            <a:r>
              <a:rPr lang="en-US" dirty="0" err="1" smtClean="0"/>
              <a:t>OpenLayers</a:t>
            </a:r>
            <a:r>
              <a:rPr lang="en-US" dirty="0" smtClean="0"/>
              <a:t>: https://www.wappalyzer.com/technologies/openlayers </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246434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https://openlayers.org/en/latest/doc/quickstart.html</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2573105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06-Jun-18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06-Jun-18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06-Jun-18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06-Jun-18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06-Jun-18</a:t>
            </a:fld>
            <a:endParaRPr lang="nl-NL"/>
          </a:p>
        </p:txBody>
      </p:sp>
      <p:sp>
        <p:nvSpPr>
          <p:cNvPr id="3" name="Footer Placeholder 2"/>
          <p:cNvSpPr>
            <a:spLocks noGrp="1"/>
          </p:cNvSpPr>
          <p:nvPr>
            <p:ph type="ftr" sz="quarter" idx="11"/>
          </p:nvPr>
        </p:nvSpPr>
        <p:spPr/>
        <p:txBody>
          <a:bodyPr/>
          <a:lstStyle/>
          <a:p>
            <a:r>
              <a:rPr lang="en-US" dirty="0" smtClean="0"/>
              <a:t>Creating, Publishing and Reusing an Oracle JET Composite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06-Jun-18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06-Jun-18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06-Jun-18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06-Jun-18</a:t>
            </a:fld>
            <a:endParaRPr lang="nl-NL"/>
          </a:p>
        </p:txBody>
      </p:sp>
      <p:sp>
        <p:nvSpPr>
          <p:cNvPr id="8" name="Footer Placeholder 7"/>
          <p:cNvSpPr>
            <a:spLocks noGrp="1"/>
          </p:cNvSpPr>
          <p:nvPr>
            <p:ph type="ftr" sz="quarter" idx="11"/>
          </p:nvPr>
        </p:nvSpPr>
        <p:spPr/>
        <p:txBody>
          <a:bodyPr/>
          <a:lstStyle/>
          <a:p>
            <a:r>
              <a:rPr lang="en-US" dirty="0" smtClean="0"/>
              <a:t>Creating, Publishing and Reusing an Oracle JET Composite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06-Jun-18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06-Jun-18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06-Jun-18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Creating, Publishing and Reusing an Oracle JET Composite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Web_Map_Service" TargetMode="External"/><Relationship Id="rId3" Type="http://schemas.openxmlformats.org/officeDocument/2006/relationships/hyperlink" Target="https://en.wikipedia.org/wiki/GeoRSS" TargetMode="External"/><Relationship Id="rId7" Type="http://schemas.openxmlformats.org/officeDocument/2006/relationships/hyperlink" Target="https://en.wikipedia.org/wiki/Open_Geospatial_Consortiu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en.wikipedia.org/wiki/GeoJSON" TargetMode="External"/><Relationship Id="rId5" Type="http://schemas.openxmlformats.org/officeDocument/2006/relationships/hyperlink" Target="https://en.wikipedia.org/wiki/Geography_Markup_Language" TargetMode="External"/><Relationship Id="rId10" Type="http://schemas.openxmlformats.org/officeDocument/2006/relationships/image" Target="../media/image59.png"/><Relationship Id="rId4" Type="http://schemas.openxmlformats.org/officeDocument/2006/relationships/hyperlink" Target="https://en.wikipedia.org/wiki/KML" TargetMode="External"/><Relationship Id="rId9" Type="http://schemas.openxmlformats.org/officeDocument/2006/relationships/hyperlink" Target="https://en.wikipedia.org/wiki/Web_Feature_Servic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openlayers.org/en/latest/doc/quickstart.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hyperlink" Target="https://github.com/lucasjellema/input-country-composite-component"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79.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83.png"/><Relationship Id="rId5" Type="http://schemas.openxmlformats.org/officeDocument/2006/relationships/hyperlink" Target="mailto:lucas.jellema@amis.nl" TargetMode="External"/><Relationship Id="rId10" Type="http://schemas.openxmlformats.org/officeDocument/2006/relationships/image" Target="../media/image82.png"/><Relationship Id="rId4" Type="http://schemas.openxmlformats.org/officeDocument/2006/relationships/hyperlink" Target="http://technology.amis.nl/" TargetMode="External"/><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Creating, Publishing and Reusing </a:t>
            </a:r>
            <a:r>
              <a:rPr lang="en-US" dirty="0" smtClean="0"/>
              <a:t/>
            </a:r>
            <a:br>
              <a:rPr lang="en-US" dirty="0" smtClean="0"/>
            </a:br>
            <a:r>
              <a:rPr lang="en-US" dirty="0" smtClean="0"/>
              <a:t>an </a:t>
            </a:r>
            <a:r>
              <a:rPr lang="en-US" dirty="0" smtClean="0"/>
              <a:t>Oracle JET Composite</a:t>
            </a:r>
            <a:br>
              <a:rPr lang="en-US" dirty="0" smtClean="0"/>
            </a:br>
            <a:r>
              <a:rPr lang="en-US" dirty="0" smtClean="0"/>
              <a:t>Component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4"/>
          <a:stretch>
            <a:fillRect/>
          </a:stretch>
        </p:blipFill>
        <p:spPr>
          <a:xfrm>
            <a:off x="642626" y="973193"/>
            <a:ext cx="4420288" cy="2061760"/>
          </a:xfrm>
          <a:prstGeom prst="rect">
            <a:avLst/>
          </a:prstGeom>
        </p:spPr>
      </p:pic>
      <p:pic>
        <p:nvPicPr>
          <p:cNvPr id="10" name="Picture 2" descr="Image result for oracle je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5540" y="2824741"/>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JET Composite Component into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7" name="Picture 6"/>
          <p:cNvPicPr>
            <a:picLocks noChangeAspect="1"/>
          </p:cNvPicPr>
          <p:nvPr/>
        </p:nvPicPr>
        <p:blipFill>
          <a:blip r:embed="rId2"/>
          <a:stretch>
            <a:fillRect/>
          </a:stretch>
        </p:blipFill>
        <p:spPr>
          <a:xfrm>
            <a:off x="719999" y="936000"/>
            <a:ext cx="4801016" cy="2293819"/>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rot="8120641">
            <a:off x="2162755" y="2267406"/>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52257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input-country component in view: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9" name="Picture 8"/>
          <p:cNvPicPr>
            <a:picLocks noChangeAspect="1"/>
          </p:cNvPicPr>
          <p:nvPr/>
        </p:nvPicPr>
        <p:blipFill>
          <a:blip r:embed="rId2"/>
          <a:stretch>
            <a:fillRect/>
          </a:stretch>
        </p:blipFill>
        <p:spPr>
          <a:xfrm>
            <a:off x="263267" y="962563"/>
            <a:ext cx="8725656" cy="1707028"/>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636105" y="1689950"/>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rotWithShape="1">
          <a:blip r:embed="rId3"/>
          <a:srcRect b="-1116"/>
          <a:stretch/>
        </p:blipFill>
        <p:spPr>
          <a:xfrm>
            <a:off x="3166437" y="2561591"/>
            <a:ext cx="3361583" cy="231968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759103" y="2099144"/>
            <a:ext cx="5160396" cy="1987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96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 require &amp; define to hook component into page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p:cNvPicPr>
            <a:picLocks noChangeAspect="1"/>
          </p:cNvPicPr>
          <p:nvPr/>
        </p:nvPicPr>
        <p:blipFill>
          <a:blip r:embed="rId2"/>
          <a:stretch>
            <a:fillRect/>
          </a:stretch>
        </p:blipFill>
        <p:spPr>
          <a:xfrm>
            <a:off x="720003" y="697276"/>
            <a:ext cx="6989902" cy="4186224"/>
          </a:xfrm>
          <a:prstGeom prst="rect">
            <a:avLst/>
          </a:prstGeom>
        </p:spPr>
      </p:pic>
    </p:spTree>
    <p:extLst>
      <p:ext uri="{BB962C8B-B14F-4D97-AF65-F5344CB8AC3E}">
        <p14:creationId xmlns:p14="http://schemas.microsoft.com/office/powerpoint/2010/main" val="1983259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of Composite Components</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6" name="Picture 5"/>
          <p:cNvPicPr>
            <a:picLocks noChangeAspect="1"/>
          </p:cNvPicPr>
          <p:nvPr/>
        </p:nvPicPr>
        <p:blipFill>
          <a:blip r:embed="rId3"/>
          <a:stretch>
            <a:fillRect/>
          </a:stretch>
        </p:blipFill>
        <p:spPr>
          <a:xfrm>
            <a:off x="2720990" y="3020089"/>
            <a:ext cx="1915308" cy="1783375"/>
          </a:xfrm>
          <a:prstGeom prst="rect">
            <a:avLst/>
          </a:prstGeom>
        </p:spPr>
      </p:pic>
      <p:pic>
        <p:nvPicPr>
          <p:cNvPr id="1026" name="Picture 2" descr="Image result for 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74" y="792000"/>
            <a:ext cx="2703771" cy="188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all compart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889" y="1289602"/>
            <a:ext cx="2767242" cy="276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00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smtClean="0"/>
              <a:t>Introducing JET Composite Component Architecture (CCA):</a:t>
            </a:r>
            <a:r>
              <a:rPr lang="en-US" dirty="0" smtClean="0"/>
              <a:t/>
            </a:r>
            <a:br>
              <a:rPr lang="en-US" dirty="0" smtClean="0"/>
            </a:br>
            <a:r>
              <a:rPr lang="en-US" dirty="0"/>
              <a:t/>
            </a:r>
            <a:br>
              <a:rPr lang="en-US" dirty="0"/>
            </a:br>
            <a:r>
              <a:rPr lang="en-US" dirty="0" smtClean="0"/>
              <a:t>“</a:t>
            </a:r>
            <a:r>
              <a:rPr lang="en-US" b="0" dirty="0"/>
              <a:t>A composite component is a reusable piece of UI that can be embedded as a custom HTML element and can be composed of other composites, JET components, HTML, JavaScript, or CSS.</a:t>
            </a:r>
            <a:r>
              <a:rPr lang="en-US" dirty="0" smtClean="0"/>
              <a: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Tree>
    <p:extLst>
      <p:ext uri="{BB962C8B-B14F-4D97-AF65-F5344CB8AC3E}">
        <p14:creationId xmlns:p14="http://schemas.microsoft.com/office/powerpoint/2010/main" val="2589117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JET Composite Component</a:t>
            </a:r>
            <a:endParaRPr lang="nl-NL" dirty="0"/>
          </a:p>
        </p:txBody>
      </p:sp>
      <p:sp>
        <p:nvSpPr>
          <p:cNvPr id="6" name="Content Placeholder 5"/>
          <p:cNvSpPr>
            <a:spLocks noGrp="1"/>
          </p:cNvSpPr>
          <p:nvPr>
            <p:ph idx="1"/>
          </p:nvPr>
        </p:nvSpPr>
        <p:spPr>
          <a:xfrm>
            <a:off x="720003" y="936000"/>
            <a:ext cx="7166697" cy="3780000"/>
          </a:xfrm>
        </p:spPr>
        <p:txBody>
          <a:bodyPr/>
          <a:lstStyle/>
          <a:p>
            <a:r>
              <a:rPr lang="en-US" dirty="0" smtClean="0"/>
              <a:t>A reusable building block – encapsulated with a well defined interface</a:t>
            </a:r>
          </a:p>
          <a:p>
            <a:r>
              <a:rPr lang="en-US" dirty="0" smtClean="0"/>
              <a:t>Created using HTML, CSS, JavaScript, JET resources, other CCA components</a:t>
            </a:r>
          </a:p>
          <a:p>
            <a:r>
              <a:rPr lang="en-US" dirty="0" smtClean="0"/>
              <a:t>Packaged in a Zip file that can be shared with any application and any team</a:t>
            </a:r>
          </a:p>
          <a:p>
            <a:r>
              <a:rPr lang="en-US" dirty="0" smtClean="0"/>
              <a:t>Easily ‘injected’ into a JET application</a:t>
            </a:r>
          </a:p>
          <a:p>
            <a:pPr lvl="1"/>
            <a:r>
              <a:rPr lang="en-US" dirty="0" smtClean="0"/>
              <a:t>copy contents of zip-file to specific directory</a:t>
            </a:r>
          </a:p>
          <a:p>
            <a:r>
              <a:rPr lang="en-US" dirty="0" smtClean="0"/>
              <a:t>And easily used in a page</a:t>
            </a:r>
          </a:p>
          <a:p>
            <a:pPr lvl="1"/>
            <a:r>
              <a:rPr lang="en-US" dirty="0" smtClean="0"/>
              <a:t>Add tag to View</a:t>
            </a:r>
          </a:p>
          <a:p>
            <a:pPr lvl="1"/>
            <a:r>
              <a:rPr lang="en-US" dirty="0" smtClean="0"/>
              <a:t>Load module in </a:t>
            </a:r>
            <a:r>
              <a:rPr lang="en-US" dirty="0" err="1" smtClean="0"/>
              <a:t>ViewModel</a:t>
            </a:r>
            <a:endParaRPr lang="nl-NL" dirty="0"/>
          </a:p>
        </p:txBody>
      </p:sp>
      <p:sp>
        <p:nvSpPr>
          <p:cNvPr id="3" name="Footer Placeholder 2"/>
          <p:cNvSpPr>
            <a:spLocks noGrp="1"/>
          </p:cNvSpPr>
          <p:nvPr>
            <p:ph type="ftr" sz="quarter" idx="11"/>
          </p:nvPr>
        </p:nvSpPr>
        <p:spPr/>
        <p:txBody>
          <a:bodyPr/>
          <a:lstStyle/>
          <a:p>
            <a:r>
              <a:rPr lang="en-US" noProof="0" dirty="0" smtClean="0"/>
              <a:t>Creating Oracle JET Composite </a:t>
            </a:r>
            <a:r>
              <a:rPr lang="en-US" noProof="0" dirty="0" err="1" smtClean="0"/>
              <a:t>Conponents</a:t>
            </a:r>
            <a:r>
              <a:rPr lang="en-US" noProof="0" dirty="0" smtClean="0"/>
              <a:t> with </a:t>
            </a:r>
            <a:r>
              <a:rPr lang="en-US" noProof="0" dirty="0" err="1" smtClean="0"/>
              <a:t>OpenLayers</a:t>
            </a:r>
            <a:r>
              <a:rPr lang="nl-NL" noProof="0" dirty="0" smtClean="0"/>
              <a: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15</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JET CCA</a:t>
            </a:r>
          </a:p>
          <a:p>
            <a:pPr algn="ctr"/>
            <a:r>
              <a:rPr lang="en-US" b="1" dirty="0" err="1" smtClean="0"/>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My JET Application</a:t>
            </a:r>
          </a:p>
          <a:p>
            <a:pPr algn="ctr"/>
            <a:endParaRPr lang="en-US" dirty="0" smtClean="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Your JET Application</a:t>
            </a:r>
          </a:p>
          <a:p>
            <a:pPr algn="ctr"/>
            <a:endParaRPr lang="en-US" dirty="0" smtClean="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 of a component</a:t>
            </a:r>
            <a:endParaRPr lang="nl-NL" dirty="0"/>
          </a:p>
        </p:txBody>
      </p:sp>
      <p:sp>
        <p:nvSpPr>
          <p:cNvPr id="3" name="Content Placeholder 2"/>
          <p:cNvSpPr>
            <a:spLocks noGrp="1"/>
          </p:cNvSpPr>
          <p:nvPr>
            <p:ph idx="1"/>
          </p:nvPr>
        </p:nvSpPr>
        <p:spPr/>
        <p:txBody>
          <a:bodyPr/>
          <a:lstStyle/>
          <a:p>
            <a:r>
              <a:rPr lang="en-US" dirty="0" smtClean="0"/>
              <a:t>Identify scope of the component</a:t>
            </a:r>
          </a:p>
          <a:p>
            <a:r>
              <a:rPr lang="en-US" dirty="0" smtClean="0"/>
              <a:t>Create a regular JET application (</a:t>
            </a:r>
            <a:r>
              <a:rPr lang="en-US" dirty="0" err="1" smtClean="0"/>
              <a:t>ojet</a:t>
            </a:r>
            <a:r>
              <a:rPr lang="en-US" dirty="0" smtClean="0"/>
              <a:t>)</a:t>
            </a:r>
          </a:p>
          <a:p>
            <a:r>
              <a:rPr lang="en-US" dirty="0" smtClean="0"/>
              <a:t>Generate a composite component (</a:t>
            </a:r>
            <a:r>
              <a:rPr lang="en-US" dirty="0" err="1" smtClean="0"/>
              <a:t>ojet</a:t>
            </a:r>
            <a:r>
              <a:rPr lang="en-US" dirty="0" smtClean="0"/>
              <a:t>)</a:t>
            </a:r>
          </a:p>
          <a:p>
            <a:r>
              <a:rPr lang="en-US" dirty="0" smtClean="0"/>
              <a:t>Identify and separate two areas</a:t>
            </a:r>
          </a:p>
          <a:p>
            <a:pPr lvl="1"/>
            <a:r>
              <a:rPr lang="en-US" dirty="0" smtClean="0"/>
              <a:t>Test bed, sandbox – used for development &amp; test</a:t>
            </a:r>
          </a:p>
          <a:p>
            <a:pPr lvl="1"/>
            <a:r>
              <a:rPr lang="en-US" dirty="0" smtClean="0"/>
              <a:t>Composite Component</a:t>
            </a:r>
          </a:p>
          <a:p>
            <a:r>
              <a:rPr lang="en-US" dirty="0" smtClean="0"/>
              <a:t>Iteratively</a:t>
            </a:r>
          </a:p>
          <a:p>
            <a:pPr lvl="1"/>
            <a:r>
              <a:rPr lang="en-US" dirty="0" smtClean="0"/>
              <a:t>Configure &amp; Describe</a:t>
            </a:r>
          </a:p>
          <a:p>
            <a:pPr lvl="1"/>
            <a:r>
              <a:rPr lang="en-US" dirty="0" smtClean="0"/>
              <a:t>Develop</a:t>
            </a:r>
          </a:p>
          <a:p>
            <a:pPr lvl="1"/>
            <a:r>
              <a:rPr lang="en-US" dirty="0" smtClean="0"/>
              <a:t>Test</a:t>
            </a:r>
          </a:p>
          <a:p>
            <a:pPr lvl="1"/>
            <a:r>
              <a:rPr lang="en-US" dirty="0" smtClean="0"/>
              <a:t>Publish</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
        <p:nvSpPr>
          <p:cNvPr id="7" name="Freeform 6"/>
          <p:cNvSpPr/>
          <p:nvPr/>
        </p:nvSpPr>
        <p:spPr>
          <a:xfrm>
            <a:off x="720003" y="2986348"/>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ounded Rectangle 7"/>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Composite Component</a:t>
            </a:r>
            <a:endParaRPr lang="nl-NL" dirty="0"/>
          </a:p>
        </p:txBody>
      </p:sp>
      <p:sp>
        <p:nvSpPr>
          <p:cNvPr id="9" name="Rectangle 8"/>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View</a:t>
            </a:r>
          </a:p>
          <a:p>
            <a:pPr algn="ctr"/>
            <a:endParaRPr lang="nl-NL" dirty="0"/>
          </a:p>
        </p:txBody>
      </p:sp>
      <p:sp>
        <p:nvSpPr>
          <p:cNvPr id="10" name="Rectangle 9"/>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ViewModel</a:t>
            </a:r>
            <a:endParaRPr lang="en-US" dirty="0" smtClean="0"/>
          </a:p>
          <a:p>
            <a:pPr algn="ctr"/>
            <a:endParaRPr lang="nl-NL" dirty="0"/>
          </a:p>
        </p:txBody>
      </p:sp>
      <p:sp>
        <p:nvSpPr>
          <p:cNvPr id="11" name="TextBox 10"/>
          <p:cNvSpPr txBox="1"/>
          <p:nvPr/>
        </p:nvSpPr>
        <p:spPr>
          <a:xfrm>
            <a:off x="5964877" y="4164975"/>
            <a:ext cx="1852110" cy="200055"/>
          </a:xfrm>
          <a:prstGeom prst="rect">
            <a:avLst/>
          </a:prstGeom>
          <a:noFill/>
        </p:spPr>
        <p:txBody>
          <a:bodyPr wrap="none" lIns="0" tIns="0" rIns="0" bIns="0" rtlCol="0">
            <a:spAutoFit/>
          </a:bodyPr>
          <a:lstStyle/>
          <a:p>
            <a:r>
              <a:rPr lang="en-US" sz="1300" dirty="0" smtClean="0"/>
              <a:t>Sandbox JET Application</a:t>
            </a:r>
            <a:endParaRPr lang="nl-NL" sz="1300" dirty="0" err="1" smtClean="0"/>
          </a:p>
        </p:txBody>
      </p:sp>
      <p:sp>
        <p:nvSpPr>
          <p:cNvPr id="12" name="Rounded Rectangle 11"/>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3" name="Rounded Rectangle 12"/>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3839463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Input Country Component</a:t>
            </a:r>
            <a:endParaRPr lang="nl-NL" dirty="0"/>
          </a:p>
        </p:txBody>
      </p:sp>
      <p:sp>
        <p:nvSpPr>
          <p:cNvPr id="3" name="Content Placeholder 2"/>
          <p:cNvSpPr>
            <a:spLocks noGrp="1"/>
          </p:cNvSpPr>
          <p:nvPr>
            <p:ph idx="1"/>
          </p:nvPr>
        </p:nvSpPr>
        <p:spPr/>
        <p:txBody>
          <a:bodyPr/>
          <a:lstStyle/>
          <a:p>
            <a:r>
              <a:rPr lang="en-US" dirty="0" smtClean="0"/>
              <a:t>Scope: display and select country on a map </a:t>
            </a:r>
          </a:p>
          <a:p>
            <a:pPr lvl="1"/>
            <a:r>
              <a:rPr lang="en-US" dirty="0" smtClean="0"/>
              <a:t>Zoom, pan, ..</a:t>
            </a:r>
          </a:p>
          <a:p>
            <a:r>
              <a:rPr lang="en-US" dirty="0" smtClean="0"/>
              <a:t>To be used instead of these horrible dropdown lists</a:t>
            </a:r>
          </a:p>
          <a:p>
            <a:r>
              <a:rPr lang="en-US" dirty="0" smtClean="0"/>
              <a:t>Later: possibly extend with </a:t>
            </a:r>
          </a:p>
          <a:p>
            <a:pPr lvl="1"/>
            <a:r>
              <a:rPr lang="en-US" dirty="0" smtClean="0"/>
              <a:t>multiple countries</a:t>
            </a:r>
          </a:p>
          <a:p>
            <a:pPr lvl="1"/>
            <a:r>
              <a:rPr lang="en-US" dirty="0" smtClean="0"/>
              <a:t>Regions, cities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75" y="792000"/>
            <a:ext cx="24384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9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Country</a:t>
            </a:r>
            <a:endParaRPr lang="nl-NL" dirty="0"/>
          </a:p>
        </p:txBody>
      </p:sp>
      <p:sp>
        <p:nvSpPr>
          <p:cNvPr id="3" name="Content Placeholder 2"/>
          <p:cNvSpPr>
            <a:spLocks noGrp="1"/>
          </p:cNvSpPr>
          <p:nvPr>
            <p:ph idx="1"/>
          </p:nvPr>
        </p:nvSpPr>
        <p:spPr/>
        <p:txBody>
          <a:bodyPr/>
          <a:lstStyle/>
          <a:p>
            <a:r>
              <a:rPr lang="en-US" dirty="0"/>
              <a:t>Create a regular JET </a:t>
            </a:r>
            <a:r>
              <a:rPr lang="en-US" dirty="0" smtClean="0"/>
              <a:t>application </a:t>
            </a:r>
            <a:r>
              <a:rPr lang="en-US" i="1" dirty="0" smtClean="0"/>
              <a:t>input-country-testbed</a:t>
            </a:r>
            <a:endParaRPr lang="en-US" i="1" dirty="0" smtClean="0"/>
          </a:p>
          <a:p>
            <a:r>
              <a:rPr lang="en-US" dirty="0" smtClean="0"/>
              <a:t>Generate Composite Component </a:t>
            </a:r>
            <a:r>
              <a:rPr lang="en-US" i="1" dirty="0" smtClean="0"/>
              <a:t>input-country</a:t>
            </a:r>
            <a:endParaRPr lang="en-US" i="1" dirty="0"/>
          </a:p>
          <a:p>
            <a:r>
              <a:rPr lang="en-US" dirty="0"/>
              <a:t>Identify and separate two areas</a:t>
            </a:r>
          </a:p>
          <a:p>
            <a:pPr lvl="1"/>
            <a:r>
              <a:rPr lang="en-US" dirty="0"/>
              <a:t>Test </a:t>
            </a:r>
            <a:r>
              <a:rPr lang="en-US" dirty="0" smtClean="0"/>
              <a:t>bed– </a:t>
            </a:r>
            <a:r>
              <a:rPr lang="en-US" dirty="0"/>
              <a:t>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6"/>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input-country</a:t>
            </a:r>
            <a:br>
              <a:rPr lang="en-US" dirty="0" smtClean="0"/>
            </a:br>
            <a:endParaRPr lang="en-US" dirty="0" smtClean="0"/>
          </a:p>
          <a:p>
            <a:pPr algn="ctr"/>
            <a:r>
              <a:rPr lang="en-US" dirty="0" smtClean="0"/>
              <a:t>Composite Component</a:t>
            </a:r>
            <a:endParaRPr lang="nl-NL" dirty="0"/>
          </a:p>
        </p:txBody>
      </p:sp>
      <p:sp>
        <p:nvSpPr>
          <p:cNvPr id="8" name="Rectangle 7"/>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View</a:t>
            </a:r>
          </a:p>
          <a:p>
            <a:pPr algn="ctr"/>
            <a:endParaRPr lang="nl-NL" dirty="0"/>
          </a:p>
        </p:txBody>
      </p:sp>
      <p:sp>
        <p:nvSpPr>
          <p:cNvPr id="9" name="Rectangle 8"/>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ViewModel</a:t>
            </a:r>
            <a:endParaRPr lang="en-US" dirty="0" smtClean="0"/>
          </a:p>
          <a:p>
            <a:pPr algn="ctr"/>
            <a:endParaRPr lang="nl-NL" dirty="0"/>
          </a:p>
        </p:txBody>
      </p:sp>
      <p:sp>
        <p:nvSpPr>
          <p:cNvPr id="10" name="TextBox 9"/>
          <p:cNvSpPr txBox="1"/>
          <p:nvPr/>
        </p:nvSpPr>
        <p:spPr>
          <a:xfrm>
            <a:off x="5964877" y="4164975"/>
            <a:ext cx="1570943" cy="200055"/>
          </a:xfrm>
          <a:prstGeom prst="rect">
            <a:avLst/>
          </a:prstGeom>
          <a:noFill/>
        </p:spPr>
        <p:txBody>
          <a:bodyPr wrap="none" lIns="0" tIns="0" rIns="0" bIns="0" rtlCol="0">
            <a:spAutoFit/>
          </a:bodyPr>
          <a:lstStyle/>
          <a:p>
            <a:r>
              <a:rPr lang="en-US" sz="1300" dirty="0"/>
              <a:t>input-country-testbed</a:t>
            </a:r>
            <a:endParaRPr lang="nl-NL" sz="1300" dirty="0" err="1" smtClean="0"/>
          </a:p>
        </p:txBody>
      </p:sp>
      <p:sp>
        <p:nvSpPr>
          <p:cNvPr id="11" name="Rounded Rectangle 10"/>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2" name="Rounded Rectangle 11"/>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pic>
        <p:nvPicPr>
          <p:cNvPr id="13" name="Picture 12"/>
          <p:cNvPicPr>
            <a:picLocks noChangeAspect="1"/>
          </p:cNvPicPr>
          <p:nvPr/>
        </p:nvPicPr>
        <p:blipFill>
          <a:blip r:embed="rId2"/>
          <a:stretch>
            <a:fillRect/>
          </a:stretch>
        </p:blipFill>
        <p:spPr>
          <a:xfrm>
            <a:off x="7585782" y="154004"/>
            <a:ext cx="1073482" cy="1965019"/>
          </a:xfrm>
          <a:prstGeom prst="rect">
            <a:avLst/>
          </a:prstGeom>
        </p:spPr>
      </p:pic>
      <p:sp>
        <p:nvSpPr>
          <p:cNvPr id="14" name="Right Arrow 13"/>
          <p:cNvSpPr/>
          <p:nvPr/>
        </p:nvSpPr>
        <p:spPr>
          <a:xfrm>
            <a:off x="7895645" y="2855086"/>
            <a:ext cx="930303" cy="715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a:t>
            </a:r>
            <a:endParaRPr lang="nl-NL" dirty="0"/>
          </a:p>
        </p:txBody>
      </p:sp>
    </p:spTree>
    <p:extLst>
      <p:ext uri="{BB962C8B-B14F-4D97-AF65-F5344CB8AC3E}">
        <p14:creationId xmlns:p14="http://schemas.microsoft.com/office/powerpoint/2010/main" val="2346046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Sandbox JET application and </a:t>
            </a:r>
            <a:br>
              <a:rPr lang="en-US" dirty="0" smtClean="0"/>
            </a:br>
            <a:r>
              <a:rPr lang="en-US" dirty="0" smtClean="0"/>
              <a:t>the skeleton JET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7" name="Picture 6"/>
          <p:cNvPicPr>
            <a:picLocks noChangeAspect="1"/>
          </p:cNvPicPr>
          <p:nvPr/>
        </p:nvPicPr>
        <p:blipFill>
          <a:blip r:embed="rId2"/>
          <a:stretch>
            <a:fillRect/>
          </a:stretch>
        </p:blipFill>
        <p:spPr>
          <a:xfrm>
            <a:off x="319824" y="845684"/>
            <a:ext cx="8032176" cy="1623201"/>
          </a:xfrm>
          <a:prstGeom prst="rect">
            <a:avLst/>
          </a:prstGeom>
        </p:spPr>
      </p:pic>
      <p:pic>
        <p:nvPicPr>
          <p:cNvPr id="8" name="Picture 7"/>
          <p:cNvPicPr>
            <a:picLocks noChangeAspect="1"/>
          </p:cNvPicPr>
          <p:nvPr/>
        </p:nvPicPr>
        <p:blipFill>
          <a:blip r:embed="rId3"/>
          <a:stretch>
            <a:fillRect/>
          </a:stretch>
        </p:blipFill>
        <p:spPr>
          <a:xfrm>
            <a:off x="319824" y="3073036"/>
            <a:ext cx="7125317" cy="609653"/>
          </a:xfrm>
          <a:prstGeom prst="rect">
            <a:avLst/>
          </a:prstGeom>
        </p:spPr>
      </p:pic>
      <p:pic>
        <p:nvPicPr>
          <p:cNvPr id="9" name="Picture 8"/>
          <p:cNvPicPr>
            <a:picLocks noChangeAspect="1"/>
          </p:cNvPicPr>
          <p:nvPr/>
        </p:nvPicPr>
        <p:blipFill>
          <a:blip r:embed="rId4"/>
          <a:stretch>
            <a:fillRect/>
          </a:stretch>
        </p:blipFill>
        <p:spPr>
          <a:xfrm>
            <a:off x="319824" y="2618397"/>
            <a:ext cx="4823878" cy="312447"/>
          </a:xfrm>
          <a:prstGeom prst="rect">
            <a:avLst/>
          </a:prstGeom>
        </p:spPr>
      </p:pic>
      <p:pic>
        <p:nvPicPr>
          <p:cNvPr id="6" name="Picture 5"/>
          <p:cNvPicPr>
            <a:picLocks noChangeAspect="1"/>
          </p:cNvPicPr>
          <p:nvPr/>
        </p:nvPicPr>
        <p:blipFill>
          <a:blip r:embed="rId5"/>
          <a:stretch>
            <a:fillRect/>
          </a:stretch>
        </p:blipFill>
        <p:spPr>
          <a:xfrm>
            <a:off x="5758634" y="3314793"/>
            <a:ext cx="3170730" cy="1642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Create directory </a:t>
            </a:r>
            <a:r>
              <a:rPr lang="en-US" dirty="0" err="1" smtClean="0"/>
              <a:t>src</a:t>
            </a:r>
            <a:r>
              <a:rPr lang="en-US" dirty="0" smtClean="0"/>
              <a:t>/</a:t>
            </a:r>
            <a:r>
              <a:rPr lang="en-US" dirty="0" err="1" smtClean="0"/>
              <a:t>js</a:t>
            </a:r>
            <a:r>
              <a:rPr lang="en-US" dirty="0" smtClean="0"/>
              <a:t>/views</a:t>
            </a:r>
          </a:p>
          <a:p>
            <a:pPr lvl="1"/>
            <a:r>
              <a:rPr lang="en-US" dirty="0" smtClean="0"/>
              <a:t>And file workarea.html</a:t>
            </a:r>
          </a:p>
          <a:p>
            <a:pPr lvl="1"/>
            <a:r>
              <a:rPr lang="en-US" dirty="0" smtClean="0"/>
              <a:t>Including the &lt;input-country&gt; tag</a:t>
            </a:r>
          </a:p>
          <a:p>
            <a:r>
              <a:rPr lang="en-US" dirty="0"/>
              <a:t>Create directory </a:t>
            </a:r>
            <a:r>
              <a:rPr lang="en-US" dirty="0" err="1" smtClean="0"/>
              <a:t>src</a:t>
            </a:r>
            <a:r>
              <a:rPr lang="en-US" dirty="0" smtClean="0"/>
              <a:t>/</a:t>
            </a:r>
            <a:r>
              <a:rPr lang="en-US" dirty="0" err="1" smtClean="0"/>
              <a:t>js</a:t>
            </a:r>
            <a:r>
              <a:rPr lang="en-US" dirty="0" smtClean="0"/>
              <a:t>/</a:t>
            </a:r>
            <a:r>
              <a:rPr lang="en-US" dirty="0" err="1" smtClean="0"/>
              <a:t>viewModels</a:t>
            </a:r>
            <a:endParaRPr lang="en-US" dirty="0"/>
          </a:p>
          <a:p>
            <a:pPr lvl="1"/>
            <a:r>
              <a:rPr lang="en-US" dirty="0" smtClean="0"/>
              <a:t>And file workarea.js</a:t>
            </a:r>
          </a:p>
          <a:p>
            <a:pPr lvl="1"/>
            <a:r>
              <a:rPr lang="en-US" dirty="0" smtClean="0"/>
              <a:t>With references to composite</a:t>
            </a:r>
            <a:br>
              <a:rPr lang="en-US" dirty="0" smtClean="0"/>
            </a:br>
            <a:r>
              <a:rPr lang="en-US" dirty="0" smtClean="0"/>
              <a:t>component </a:t>
            </a:r>
            <a:r>
              <a:rPr lang="en-US" i="1" dirty="0" smtClean="0"/>
              <a:t>input-country</a:t>
            </a:r>
          </a:p>
          <a:p>
            <a:r>
              <a:rPr lang="en-US" dirty="0" smtClean="0"/>
              <a:t>Include reference 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in main.js</a:t>
            </a:r>
          </a:p>
          <a:p>
            <a:r>
              <a:rPr lang="en-US" dirty="0" smtClean="0"/>
              <a:t>Run testbed application 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7" name="Picture 6"/>
          <p:cNvPicPr>
            <a:picLocks noChangeAspect="1"/>
          </p:cNvPicPr>
          <p:nvPr/>
        </p:nvPicPr>
        <p:blipFill>
          <a:blip r:embed="rId3"/>
          <a:stretch>
            <a:fillRect/>
          </a:stretch>
        </p:blipFill>
        <p:spPr>
          <a:xfrm>
            <a:off x="4968000" y="2193561"/>
            <a:ext cx="3589331" cy="2522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2334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a:t>W</a:t>
            </a:r>
            <a:r>
              <a:rPr lang="en-US" dirty="0" smtClean="0"/>
              <a:t>orkarea.html</a:t>
            </a:r>
          </a:p>
          <a:p>
            <a:pPr lvl="1"/>
            <a:r>
              <a:rPr lang="en-US" dirty="0" smtClean="0"/>
              <a:t>Including the &lt;input-country&gt; tag</a:t>
            </a:r>
          </a:p>
          <a:p>
            <a:r>
              <a:rPr lang="en-US" dirty="0" smtClean="0"/>
              <a:t>Workarea.js</a:t>
            </a:r>
          </a:p>
          <a:p>
            <a:pPr lvl="1"/>
            <a:r>
              <a:rPr lang="en-US" dirty="0" smtClean="0"/>
              <a:t>With references to composite</a:t>
            </a:r>
            <a:br>
              <a:rPr lang="en-US" dirty="0" smtClean="0"/>
            </a:br>
            <a:r>
              <a:rPr lang="en-US" dirty="0" smtClean="0"/>
              <a:t>component </a:t>
            </a:r>
            <a:r>
              <a:rPr lang="en-US" i="1" dirty="0" smtClean="0"/>
              <a:t>input-country</a:t>
            </a:r>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1026" name="Picture 2" descr="C:\Users\lucas_j\AppData\Local\Temp\SNAGHTML2386c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42" y="140339"/>
            <a:ext cx="5896937" cy="947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689899" y="1596673"/>
            <a:ext cx="5314243" cy="2731925"/>
          </a:xfrm>
          <a:prstGeom prst="rect">
            <a:avLst/>
          </a:prstGeom>
        </p:spPr>
      </p:pic>
    </p:spTree>
    <p:extLst>
      <p:ext uri="{BB962C8B-B14F-4D97-AF65-F5344CB8AC3E}">
        <p14:creationId xmlns:p14="http://schemas.microsoft.com/office/powerpoint/2010/main" val="1054763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Include reference </a:t>
            </a:r>
            <a:br>
              <a:rPr lang="en-US" dirty="0" smtClean="0"/>
            </a:br>
            <a:r>
              <a:rPr lang="en-US" dirty="0" smtClean="0"/>
              <a:t>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a:t>
            </a:r>
            <a:br>
              <a:rPr lang="en-US" dirty="0" smtClean="0"/>
            </a:br>
            <a:r>
              <a:rPr lang="en-US" dirty="0" smtClean="0"/>
              <a:t>in main.js</a:t>
            </a:r>
            <a:br>
              <a:rPr lang="en-US" dirty="0" smtClean="0"/>
            </a:br>
            <a:r>
              <a:rPr lang="en-US" dirty="0" smtClean="0"/>
              <a:t/>
            </a:r>
            <a:br>
              <a:rPr lang="en-US" dirty="0" smtClean="0"/>
            </a:br>
            <a:endParaRPr lang="en-US" dirty="0" smtClean="0"/>
          </a:p>
          <a:p>
            <a:r>
              <a:rPr lang="en-US" dirty="0" smtClean="0"/>
              <a:t>Run testbed </a:t>
            </a:r>
            <a:br>
              <a:rPr lang="en-US" dirty="0" smtClean="0"/>
            </a:br>
            <a:r>
              <a:rPr lang="en-US" dirty="0" smtClean="0"/>
              <a:t>application </a:t>
            </a:r>
            <a:br>
              <a:rPr lang="en-US" dirty="0" smtClean="0"/>
            </a:br>
            <a:r>
              <a:rPr lang="en-US" dirty="0" smtClean="0"/>
              <a:t>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9" name="Picture 8"/>
          <p:cNvPicPr>
            <a:picLocks noChangeAspect="1"/>
          </p:cNvPicPr>
          <p:nvPr/>
        </p:nvPicPr>
        <p:blipFill>
          <a:blip r:embed="rId2"/>
          <a:stretch>
            <a:fillRect/>
          </a:stretch>
        </p:blipFill>
        <p:spPr>
          <a:xfrm>
            <a:off x="2958222" y="741347"/>
            <a:ext cx="5898391" cy="937341"/>
          </a:xfrm>
          <a:prstGeom prst="rect">
            <a:avLst/>
          </a:prstGeom>
        </p:spPr>
      </p:pic>
      <p:pic>
        <p:nvPicPr>
          <p:cNvPr id="10" name="Picture 9"/>
          <p:cNvPicPr>
            <a:picLocks noChangeAspect="1"/>
          </p:cNvPicPr>
          <p:nvPr/>
        </p:nvPicPr>
        <p:blipFill>
          <a:blip r:embed="rId3"/>
          <a:stretch>
            <a:fillRect/>
          </a:stretch>
        </p:blipFill>
        <p:spPr>
          <a:xfrm>
            <a:off x="2371431" y="2132035"/>
            <a:ext cx="6485182" cy="632515"/>
          </a:xfrm>
          <a:prstGeom prst="rect">
            <a:avLst/>
          </a:prstGeom>
        </p:spPr>
      </p:pic>
      <p:pic>
        <p:nvPicPr>
          <p:cNvPr id="11" name="Picture 10"/>
          <p:cNvPicPr>
            <a:picLocks noChangeAspect="1"/>
          </p:cNvPicPr>
          <p:nvPr/>
        </p:nvPicPr>
        <p:blipFill>
          <a:blip r:embed="rId4"/>
          <a:stretch>
            <a:fillRect/>
          </a:stretch>
        </p:blipFill>
        <p:spPr>
          <a:xfrm>
            <a:off x="3141118" y="3147100"/>
            <a:ext cx="5715495" cy="1409822"/>
          </a:xfrm>
          <a:prstGeom prst="rect">
            <a:avLst/>
          </a:prstGeom>
        </p:spPr>
      </p:pic>
    </p:spTree>
    <p:extLst>
      <p:ext uri="{BB962C8B-B14F-4D97-AF65-F5344CB8AC3E}">
        <p14:creationId xmlns:p14="http://schemas.microsoft.com/office/powerpoint/2010/main" val="3710081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 property for the component and make it display something</a:t>
            </a:r>
            <a:endParaRPr lang="nl-NL" dirty="0"/>
          </a:p>
        </p:txBody>
      </p:sp>
      <p:sp>
        <p:nvSpPr>
          <p:cNvPr id="3" name="Content Placeholder 2"/>
          <p:cNvSpPr>
            <a:spLocks noGrp="1"/>
          </p:cNvSpPr>
          <p:nvPr>
            <p:ph idx="1"/>
          </p:nvPr>
        </p:nvSpPr>
        <p:spPr/>
        <p:txBody>
          <a:bodyPr/>
          <a:lstStyle/>
          <a:p>
            <a:r>
              <a:rPr lang="en-US" dirty="0" smtClean="0"/>
              <a:t>Define property </a:t>
            </a:r>
            <a:r>
              <a:rPr lang="en-US" i="1" dirty="0" err="1" smtClean="0"/>
              <a:t>countryName</a:t>
            </a:r>
            <a:r>
              <a:rPr lang="en-US" dirty="0" smtClean="0"/>
              <a:t> in </a:t>
            </a:r>
            <a:r>
              <a:rPr lang="en-US" dirty="0" err="1" smtClean="0"/>
              <a:t>component.json</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Use value of property in output rendered by the component</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6" name="Picture 5"/>
          <p:cNvPicPr>
            <a:picLocks noChangeAspect="1"/>
          </p:cNvPicPr>
          <p:nvPr/>
        </p:nvPicPr>
        <p:blipFill>
          <a:blip r:embed="rId2"/>
          <a:stretch>
            <a:fillRect/>
          </a:stretch>
        </p:blipFill>
        <p:spPr>
          <a:xfrm>
            <a:off x="912009" y="1207257"/>
            <a:ext cx="5409850" cy="2456997"/>
          </a:xfrm>
          <a:prstGeom prst="rect">
            <a:avLst/>
          </a:prstGeom>
        </p:spPr>
      </p:pic>
      <p:pic>
        <p:nvPicPr>
          <p:cNvPr id="7" name="Picture 6"/>
          <p:cNvPicPr>
            <a:picLocks noChangeAspect="1"/>
          </p:cNvPicPr>
          <p:nvPr/>
        </p:nvPicPr>
        <p:blipFill>
          <a:blip r:embed="rId3"/>
          <a:stretch>
            <a:fillRect/>
          </a:stretch>
        </p:blipFill>
        <p:spPr>
          <a:xfrm>
            <a:off x="912009" y="4296465"/>
            <a:ext cx="3680779" cy="464860"/>
          </a:xfrm>
          <a:prstGeom prst="rect">
            <a:avLst/>
          </a:prstGeom>
        </p:spPr>
      </p:pic>
    </p:spTree>
    <p:extLst>
      <p:ext uri="{BB962C8B-B14F-4D97-AF65-F5344CB8AC3E}">
        <p14:creationId xmlns:p14="http://schemas.microsoft.com/office/powerpoint/2010/main" val="1346126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property in test bed application</a:t>
            </a:r>
            <a:endParaRPr lang="nl-NL" dirty="0"/>
          </a:p>
        </p:txBody>
      </p:sp>
      <p:sp>
        <p:nvSpPr>
          <p:cNvPr id="3" name="Content Placeholder 2"/>
          <p:cNvSpPr>
            <a:spLocks noGrp="1"/>
          </p:cNvSpPr>
          <p:nvPr>
            <p:ph idx="1"/>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t>
            </a:r>
            <a:endParaRPr lang="nl-NL" i="1"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7" name="Picture 6"/>
          <p:cNvPicPr>
            <a:picLocks noChangeAspect="1"/>
          </p:cNvPicPr>
          <p:nvPr/>
        </p:nvPicPr>
        <p:blipFill>
          <a:blip r:embed="rId2"/>
          <a:stretch>
            <a:fillRect/>
          </a:stretch>
        </p:blipFill>
        <p:spPr>
          <a:xfrm>
            <a:off x="883658" y="3440941"/>
            <a:ext cx="4046571" cy="1478408"/>
          </a:xfrm>
          <a:prstGeom prst="rect">
            <a:avLst/>
          </a:prstGeom>
        </p:spPr>
      </p:pic>
      <p:pic>
        <p:nvPicPr>
          <p:cNvPr id="8" name="Picture 7"/>
          <p:cNvPicPr>
            <a:picLocks noChangeAspect="1"/>
          </p:cNvPicPr>
          <p:nvPr/>
        </p:nvPicPr>
        <p:blipFill>
          <a:blip r:embed="rId3"/>
          <a:stretch>
            <a:fillRect/>
          </a:stretch>
        </p:blipFill>
        <p:spPr>
          <a:xfrm>
            <a:off x="883658" y="963765"/>
            <a:ext cx="5148751" cy="1005565"/>
          </a:xfrm>
          <a:prstGeom prst="rect">
            <a:avLst/>
          </a:prstGeom>
        </p:spPr>
      </p:pic>
      <p:pic>
        <p:nvPicPr>
          <p:cNvPr id="9" name="Picture 8"/>
          <p:cNvPicPr>
            <a:picLocks noChangeAspect="1"/>
          </p:cNvPicPr>
          <p:nvPr/>
        </p:nvPicPr>
        <p:blipFill>
          <a:blip r:embed="rId4"/>
          <a:stretch>
            <a:fillRect/>
          </a:stretch>
        </p:blipFill>
        <p:spPr>
          <a:xfrm>
            <a:off x="883658" y="2113330"/>
            <a:ext cx="3928029" cy="1183611"/>
          </a:xfrm>
          <a:prstGeom prst="rect">
            <a:avLst/>
          </a:prstGeom>
        </p:spPr>
      </p:pic>
    </p:spTree>
    <p:extLst>
      <p:ext uri="{BB962C8B-B14F-4D97-AF65-F5344CB8AC3E}">
        <p14:creationId xmlns:p14="http://schemas.microsoft.com/office/powerpoint/2010/main" val="225969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world map with country highlighting &amp; selection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5122" name="Picture 2" descr="Image result for embrace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02" y="769061"/>
            <a:ext cx="6882198" cy="41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4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8" name="Picture 7"/>
          <p:cNvPicPr>
            <a:picLocks noChangeAspect="1"/>
          </p:cNvPicPr>
          <p:nvPr/>
        </p:nvPicPr>
        <p:blipFill>
          <a:blip r:embed="rId2"/>
          <a:stretch>
            <a:fillRect/>
          </a:stretch>
        </p:blipFill>
        <p:spPr>
          <a:xfrm>
            <a:off x="719999" y="860759"/>
            <a:ext cx="6564898" cy="3177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7614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OpenLayers</a:t>
            </a:r>
            <a:r>
              <a:rPr lang="en-US" dirty="0" smtClean="0"/>
              <a:t> (open source, HTML5, JavaScript)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p:cNvPicPr>
            <a:picLocks noChangeAspect="1"/>
          </p:cNvPicPr>
          <p:nvPr/>
        </p:nvPicPr>
        <p:blipFill>
          <a:blip r:embed="rId3"/>
          <a:stretch>
            <a:fillRect/>
          </a:stretch>
        </p:blipFill>
        <p:spPr>
          <a:xfrm>
            <a:off x="720002" y="724721"/>
            <a:ext cx="7559997" cy="4236973"/>
          </a:xfrm>
          <a:prstGeom prst="rect">
            <a:avLst/>
          </a:prstGeom>
        </p:spPr>
      </p:pic>
    </p:spTree>
    <p:extLst>
      <p:ext uri="{BB962C8B-B14F-4D97-AF65-F5344CB8AC3E}">
        <p14:creationId xmlns:p14="http://schemas.microsoft.com/office/powerpoint/2010/main" val="2101715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OpenLayers</a:t>
            </a:r>
            <a:r>
              <a:rPr lang="en-US" dirty="0" smtClean="0"/>
              <a:t> - Summary</a:t>
            </a:r>
            <a:endParaRPr lang="nl-NL" dirty="0"/>
          </a:p>
        </p:txBody>
      </p:sp>
      <p:sp>
        <p:nvSpPr>
          <p:cNvPr id="3" name="Content Placeholder 2"/>
          <p:cNvSpPr>
            <a:spLocks noGrp="1"/>
          </p:cNvSpPr>
          <p:nvPr>
            <p:ph idx="1"/>
          </p:nvPr>
        </p:nvSpPr>
        <p:spPr/>
        <p:txBody>
          <a:bodyPr/>
          <a:lstStyle/>
          <a:p>
            <a:r>
              <a:rPr lang="en-US" dirty="0" smtClean="0"/>
              <a:t>Initial release: 2006</a:t>
            </a:r>
          </a:p>
          <a:p>
            <a:r>
              <a:rPr lang="en-US" dirty="0" smtClean="0"/>
              <a:t>Most recent release: 4.6.5</a:t>
            </a:r>
            <a:r>
              <a:rPr lang="en-US" smtClean="0"/>
              <a:t>, March 2018</a:t>
            </a:r>
            <a:endParaRPr lang="en-US" dirty="0" smtClean="0"/>
          </a:p>
          <a:p>
            <a:r>
              <a:rPr lang="en-US" dirty="0" smtClean="0"/>
              <a:t>Since 2007 under Open Source </a:t>
            </a:r>
            <a:br>
              <a:rPr lang="en-US" dirty="0" smtClean="0"/>
            </a:br>
            <a:r>
              <a:rPr lang="en-US" dirty="0" err="1" smtClean="0"/>
              <a:t>GeoSpatial</a:t>
            </a:r>
            <a:r>
              <a:rPr lang="en-US" dirty="0" smtClean="0"/>
              <a:t> Foundation (</a:t>
            </a:r>
            <a:r>
              <a:rPr lang="en-US" dirty="0" err="1" smtClean="0"/>
              <a:t>OSGeo</a:t>
            </a:r>
            <a:r>
              <a:rPr lang="en-US" dirty="0" smtClean="0"/>
              <a:t>)</a:t>
            </a:r>
          </a:p>
          <a:p>
            <a:r>
              <a:rPr lang="en-US" dirty="0" smtClean="0"/>
              <a:t>Originally based on Prototype JavaScript Framework; still fully (client side) JavaScript</a:t>
            </a:r>
          </a:p>
          <a:p>
            <a:r>
              <a:rPr lang="nl-NL" dirty="0" smtClean="0"/>
              <a:t>Support </a:t>
            </a:r>
            <a:r>
              <a:rPr lang="nl-NL" dirty="0" err="1" smtClean="0"/>
              <a:t>for</a:t>
            </a:r>
            <a:r>
              <a:rPr lang="nl-NL" dirty="0" smtClean="0"/>
              <a:t> </a:t>
            </a:r>
            <a:r>
              <a:rPr lang="nl-NL" dirty="0"/>
              <a:t> </a:t>
            </a:r>
            <a:r>
              <a:rPr lang="nl-NL" dirty="0" err="1">
                <a:hlinkClick r:id="rId3" tooltip="GeoRSS"/>
              </a:rPr>
              <a:t>GeoRSS</a:t>
            </a:r>
            <a:r>
              <a:rPr lang="nl-NL" dirty="0"/>
              <a:t>, </a:t>
            </a:r>
            <a:r>
              <a:rPr lang="nl-NL" dirty="0">
                <a:hlinkClick r:id="rId4" tooltip="KML"/>
              </a:rPr>
              <a:t>KML</a:t>
            </a:r>
            <a:r>
              <a:rPr lang="nl-NL" dirty="0"/>
              <a:t> (</a:t>
            </a:r>
            <a:r>
              <a:rPr lang="nl-NL" dirty="0" err="1"/>
              <a:t>Keyhole</a:t>
            </a:r>
            <a:r>
              <a:rPr lang="nl-NL" dirty="0"/>
              <a:t> </a:t>
            </a:r>
            <a:r>
              <a:rPr lang="nl-NL" dirty="0" err="1"/>
              <a:t>Markup</a:t>
            </a:r>
            <a:r>
              <a:rPr lang="nl-NL" dirty="0"/>
              <a:t> Language), </a:t>
            </a:r>
            <a:r>
              <a:rPr lang="nl-NL" dirty="0" err="1">
                <a:hlinkClick r:id="rId5" tooltip="Geography Markup Language"/>
              </a:rPr>
              <a:t>Geography</a:t>
            </a:r>
            <a:r>
              <a:rPr lang="nl-NL" dirty="0">
                <a:hlinkClick r:id="rId5" tooltip="Geography Markup Language"/>
              </a:rPr>
              <a:t> </a:t>
            </a:r>
            <a:r>
              <a:rPr lang="nl-NL" dirty="0" err="1">
                <a:hlinkClick r:id="rId5" tooltip="Geography Markup Language"/>
              </a:rPr>
              <a:t>Markup</a:t>
            </a:r>
            <a:r>
              <a:rPr lang="nl-NL" dirty="0">
                <a:hlinkClick r:id="rId5" tooltip="Geography Markup Language"/>
              </a:rPr>
              <a:t> Language</a:t>
            </a:r>
            <a:r>
              <a:rPr lang="nl-NL" dirty="0"/>
              <a:t> (GML), </a:t>
            </a:r>
            <a:r>
              <a:rPr lang="nl-NL" dirty="0" err="1">
                <a:hlinkClick r:id="rId6" tooltip="GeoJSON"/>
              </a:rPr>
              <a:t>GeoJSON</a:t>
            </a:r>
            <a:r>
              <a:rPr lang="nl-NL" dirty="0"/>
              <a:t> </a:t>
            </a:r>
            <a:r>
              <a:rPr lang="nl-NL" dirty="0" err="1"/>
              <a:t>and</a:t>
            </a:r>
            <a:r>
              <a:rPr lang="nl-NL" dirty="0"/>
              <a:t> map data </a:t>
            </a:r>
            <a:r>
              <a:rPr lang="nl-NL" dirty="0" err="1"/>
              <a:t>from</a:t>
            </a:r>
            <a:r>
              <a:rPr lang="nl-NL" dirty="0"/>
              <a:t> </a:t>
            </a:r>
            <a:r>
              <a:rPr lang="nl-NL" dirty="0" err="1"/>
              <a:t>any</a:t>
            </a:r>
            <a:r>
              <a:rPr lang="nl-NL" dirty="0"/>
              <a:t> source </a:t>
            </a:r>
            <a:r>
              <a:rPr lang="nl-NL" dirty="0" err="1"/>
              <a:t>using</a:t>
            </a:r>
            <a:r>
              <a:rPr lang="nl-NL" dirty="0"/>
              <a:t> </a:t>
            </a:r>
            <a:r>
              <a:rPr lang="nl-NL" dirty="0">
                <a:hlinkClick r:id="rId7" tooltip="Open Geospatial Consortium"/>
              </a:rPr>
              <a:t>OGC</a:t>
            </a:r>
            <a:r>
              <a:rPr lang="nl-NL" dirty="0"/>
              <a:t>-</a:t>
            </a:r>
            <a:r>
              <a:rPr lang="nl-NL" dirty="0" err="1"/>
              <a:t>standards</a:t>
            </a:r>
            <a:r>
              <a:rPr lang="nl-NL" dirty="0"/>
              <a:t> as </a:t>
            </a:r>
            <a:r>
              <a:rPr lang="nl-NL" dirty="0">
                <a:hlinkClick r:id="rId8" tooltip="Web Map Service"/>
              </a:rPr>
              <a:t>Web Map Service</a:t>
            </a:r>
            <a:r>
              <a:rPr lang="nl-NL" dirty="0"/>
              <a:t> (WMS) or </a:t>
            </a:r>
            <a:r>
              <a:rPr lang="nl-NL" dirty="0">
                <a:hlinkClick r:id="rId9" tooltip="Web Feature Service"/>
              </a:rPr>
              <a:t>Web Feature Service</a:t>
            </a:r>
            <a:r>
              <a:rPr lang="nl-NL" dirty="0"/>
              <a:t> (WFS</a:t>
            </a:r>
            <a:r>
              <a:rPr lang="nl-NL" dirty="0" smtClean="0"/>
              <a:t>).</a:t>
            </a:r>
          </a:p>
          <a:p>
            <a:r>
              <a:rPr lang="en-US" dirty="0" smtClean="0"/>
              <a:t>Map sources include Bing, Open Street Map, </a:t>
            </a:r>
            <a:r>
              <a:rPr lang="en-US" dirty="0" err="1" smtClean="0"/>
              <a:t>MapBox</a:t>
            </a:r>
            <a:r>
              <a:rPr lang="en-US" dirty="0" smtClean="0"/>
              <a:t>, Stamen, </a:t>
            </a:r>
            <a:r>
              <a:rPr lang="en-US" dirty="0" err="1" smtClean="0"/>
              <a:t>ArcGis</a:t>
            </a:r>
            <a:r>
              <a:rPr lang="en-US" dirty="0" smtClean="0"/>
              <a:t> (</a:t>
            </a:r>
            <a:r>
              <a:rPr lang="en-US" dirty="0" err="1" smtClean="0"/>
              <a:t>Esri</a:t>
            </a:r>
            <a:r>
              <a:rPr lang="en-US" dirty="0" smtClean="0"/>
              <a:t>)</a:t>
            </a:r>
          </a:p>
          <a:p>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1026" name="Picture 2" descr="Open Source Geospatial Foundation (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5140" y="1446713"/>
            <a:ext cx="1905000" cy="61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12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Map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a:hlinkClick r:id="rId3"/>
          </p:cNvPr>
          <p:cNvPicPr>
            <a:picLocks noChangeAspect="1"/>
          </p:cNvPicPr>
          <p:nvPr/>
        </p:nvPicPr>
        <p:blipFill>
          <a:blip r:embed="rId4"/>
          <a:stretch>
            <a:fillRect/>
          </a:stretch>
        </p:blipFill>
        <p:spPr>
          <a:xfrm>
            <a:off x="164308" y="168014"/>
            <a:ext cx="5689485" cy="4637793"/>
          </a:xfrm>
          <a:prstGeom prst="rect">
            <a:avLst/>
          </a:prstGeom>
        </p:spPr>
      </p:pic>
      <p:pic>
        <p:nvPicPr>
          <p:cNvPr id="7" name="Picture 6"/>
          <p:cNvPicPr>
            <a:picLocks noChangeAspect="1"/>
          </p:cNvPicPr>
          <p:nvPr/>
        </p:nvPicPr>
        <p:blipFill>
          <a:blip r:embed="rId5"/>
          <a:stretch>
            <a:fillRect/>
          </a:stretch>
        </p:blipFill>
        <p:spPr>
          <a:xfrm>
            <a:off x="3246548" y="2065564"/>
            <a:ext cx="5702588" cy="2839339"/>
          </a:xfrm>
          <a:prstGeom prst="rect">
            <a:avLst/>
          </a:prstGeom>
        </p:spPr>
      </p:pic>
      <p:sp>
        <p:nvSpPr>
          <p:cNvPr id="8" name="Right Arrow 7"/>
          <p:cNvSpPr/>
          <p:nvPr/>
        </p:nvSpPr>
        <p:spPr>
          <a:xfrm>
            <a:off x="318052" y="792000"/>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ight Arrow 8"/>
          <p:cNvSpPr/>
          <p:nvPr/>
        </p:nvSpPr>
        <p:spPr>
          <a:xfrm>
            <a:off x="318052" y="1747482"/>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ight Arrow 9"/>
          <p:cNvSpPr/>
          <p:nvPr/>
        </p:nvSpPr>
        <p:spPr>
          <a:xfrm>
            <a:off x="318052" y="2424671"/>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ght Arrow 10"/>
          <p:cNvSpPr/>
          <p:nvPr/>
        </p:nvSpPr>
        <p:spPr>
          <a:xfrm>
            <a:off x="318052" y="2712246"/>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80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a:t>
            </a:r>
            <a:endParaRPr lang="nl-NL" dirty="0"/>
          </a:p>
        </p:txBody>
      </p:sp>
      <p:sp>
        <p:nvSpPr>
          <p:cNvPr id="3" name="Content Placeholder 2"/>
          <p:cNvSpPr>
            <a:spLocks noGrp="1"/>
          </p:cNvSpPr>
          <p:nvPr>
            <p:ph idx="1"/>
          </p:nvPr>
        </p:nvSpPr>
        <p:spPr/>
        <p:txBody>
          <a:bodyPr/>
          <a:lstStyle/>
          <a:p>
            <a:r>
              <a:rPr lang="en-US" dirty="0" smtClean="0"/>
              <a:t>Copy </a:t>
            </a:r>
            <a:r>
              <a:rPr lang="en-US" dirty="0" err="1" smtClean="0"/>
              <a:t>OpenLayers</a:t>
            </a:r>
            <a:r>
              <a:rPr lang="en-US" dirty="0" smtClean="0"/>
              <a:t> libraries into </a:t>
            </a:r>
            <a:br>
              <a:rPr lang="en-US" dirty="0" smtClean="0"/>
            </a:br>
            <a:r>
              <a:rPr lang="en-US" dirty="0" smtClean="0"/>
              <a:t>jet-composites/input-country/libs</a:t>
            </a:r>
          </a:p>
          <a:p>
            <a:r>
              <a:rPr lang="en-US" dirty="0" smtClean="0"/>
              <a:t>Include </a:t>
            </a:r>
            <a:r>
              <a:rPr lang="en-US" dirty="0" err="1" smtClean="0"/>
              <a:t>OpenLayers</a:t>
            </a:r>
            <a:r>
              <a:rPr lang="en-US" dirty="0" smtClean="0"/>
              <a:t> resource in loader.js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7" name="Picture 6"/>
          <p:cNvPicPr>
            <a:picLocks noChangeAspect="1"/>
          </p:cNvPicPr>
          <p:nvPr/>
        </p:nvPicPr>
        <p:blipFill>
          <a:blip r:embed="rId2"/>
          <a:stretch>
            <a:fillRect/>
          </a:stretch>
        </p:blipFill>
        <p:spPr>
          <a:xfrm>
            <a:off x="413469" y="1864028"/>
            <a:ext cx="5884612" cy="2851972"/>
          </a:xfrm>
          <a:prstGeom prst="rect">
            <a:avLst/>
          </a:prstGeom>
        </p:spPr>
      </p:pic>
      <p:pic>
        <p:nvPicPr>
          <p:cNvPr id="8" name="Picture 7"/>
          <p:cNvPicPr>
            <a:picLocks noChangeAspect="1"/>
          </p:cNvPicPr>
          <p:nvPr/>
        </p:nvPicPr>
        <p:blipFill>
          <a:blip r:embed="rId3"/>
          <a:stretch>
            <a:fillRect/>
          </a:stretch>
        </p:blipFill>
        <p:spPr>
          <a:xfrm>
            <a:off x="6108531" y="720667"/>
            <a:ext cx="2812024" cy="1630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0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 (2)</a:t>
            </a:r>
            <a:endParaRPr lang="nl-NL" dirty="0"/>
          </a:p>
        </p:txBody>
      </p:sp>
      <p:sp>
        <p:nvSpPr>
          <p:cNvPr id="3" name="Content Placeholder 2"/>
          <p:cNvSpPr>
            <a:spLocks noGrp="1"/>
          </p:cNvSpPr>
          <p:nvPr>
            <p:ph idx="1"/>
          </p:nvPr>
        </p:nvSpPr>
        <p:spPr/>
        <p:txBody>
          <a:bodyPr/>
          <a:lstStyle/>
          <a:p>
            <a:r>
              <a:rPr lang="en-US" dirty="0" smtClean="0"/>
              <a:t>Reference module input-country/</a:t>
            </a:r>
            <a:r>
              <a:rPr lang="en-US" dirty="0" err="1" smtClean="0"/>
              <a:t>ol</a:t>
            </a:r>
            <a:r>
              <a:rPr lang="en-US" dirty="0" smtClean="0"/>
              <a:t> in viewModel.js in order to leverage the </a:t>
            </a:r>
            <a:r>
              <a:rPr lang="en-US" dirty="0" err="1" smtClean="0"/>
              <a:t>OpenLayers</a:t>
            </a:r>
            <a:r>
              <a:rPr lang="en-US" dirty="0" smtClean="0"/>
              <a:t> JavaScript objects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a:blip r:embed="rId2"/>
          <a:stretch>
            <a:fillRect/>
          </a:stretch>
        </p:blipFill>
        <p:spPr>
          <a:xfrm>
            <a:off x="855171" y="1629556"/>
            <a:ext cx="8093141" cy="1196444"/>
          </a:xfrm>
          <a:prstGeom prst="rect">
            <a:avLst/>
          </a:prstGeom>
        </p:spPr>
      </p:pic>
    </p:spTree>
    <p:extLst>
      <p:ext uri="{BB962C8B-B14F-4D97-AF65-F5344CB8AC3E}">
        <p14:creationId xmlns:p14="http://schemas.microsoft.com/office/powerpoint/2010/main" val="3820040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a:t>
            </a:r>
            <a:r>
              <a:rPr lang="en-US" dirty="0" err="1" smtClean="0"/>
              <a:t>OpenLayers</a:t>
            </a:r>
            <a:r>
              <a:rPr lang="en-US" dirty="0" smtClean="0"/>
              <a:t> map in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5"/>
          <p:cNvPicPr>
            <a:picLocks noChangeAspect="1"/>
          </p:cNvPicPr>
          <p:nvPr/>
        </p:nvPicPr>
        <p:blipFill>
          <a:blip r:embed="rId2"/>
          <a:stretch>
            <a:fillRect/>
          </a:stretch>
        </p:blipFill>
        <p:spPr>
          <a:xfrm>
            <a:off x="219071" y="792000"/>
            <a:ext cx="4877223" cy="1196444"/>
          </a:xfrm>
          <a:prstGeom prst="rect">
            <a:avLst/>
          </a:prstGeom>
        </p:spPr>
      </p:pic>
      <p:pic>
        <p:nvPicPr>
          <p:cNvPr id="7" name="Picture 6"/>
          <p:cNvPicPr>
            <a:picLocks noChangeAspect="1"/>
          </p:cNvPicPr>
          <p:nvPr/>
        </p:nvPicPr>
        <p:blipFill>
          <a:blip r:embed="rId3"/>
          <a:stretch>
            <a:fillRect/>
          </a:stretch>
        </p:blipFill>
        <p:spPr>
          <a:xfrm>
            <a:off x="4459063" y="648000"/>
            <a:ext cx="4575665" cy="4068000"/>
          </a:xfrm>
          <a:prstGeom prst="rect">
            <a:avLst/>
          </a:prstGeom>
        </p:spPr>
      </p:pic>
      <p:sp>
        <p:nvSpPr>
          <p:cNvPr id="8" name="Freeform 7"/>
          <p:cNvSpPr/>
          <p:nvPr/>
        </p:nvSpPr>
        <p:spPr>
          <a:xfrm>
            <a:off x="2401294" y="1828800"/>
            <a:ext cx="2798859" cy="2052105"/>
          </a:xfrm>
          <a:custGeom>
            <a:avLst/>
            <a:gdLst>
              <a:gd name="connsiteX0" fmla="*/ 2798859 w 2798859"/>
              <a:gd name="connsiteY0" fmla="*/ 1956021 h 2052105"/>
              <a:gd name="connsiteX1" fmla="*/ 1097280 w 2798859"/>
              <a:gd name="connsiteY1" fmla="*/ 1828800 h 2052105"/>
              <a:gd name="connsiteX2" fmla="*/ 0 w 2798859"/>
              <a:gd name="connsiteY2" fmla="*/ 0 h 2052105"/>
            </a:gdLst>
            <a:ahLst/>
            <a:cxnLst>
              <a:cxn ang="0">
                <a:pos x="connsiteX0" y="connsiteY0"/>
              </a:cxn>
              <a:cxn ang="0">
                <a:pos x="connsiteX1" y="connsiteY1"/>
              </a:cxn>
              <a:cxn ang="0">
                <a:pos x="connsiteX2" y="connsiteY2"/>
              </a:cxn>
            </a:cxnLst>
            <a:rect l="l" t="t" r="r" b="b"/>
            <a:pathLst>
              <a:path w="2798859" h="2052105">
                <a:moveTo>
                  <a:pt x="2798859" y="1956021"/>
                </a:moveTo>
                <a:cubicBezTo>
                  <a:pt x="2181307" y="2055412"/>
                  <a:pt x="1563756" y="2154803"/>
                  <a:pt x="1097280" y="1828800"/>
                </a:cubicBezTo>
                <a:cubicBezTo>
                  <a:pt x="630804" y="1502797"/>
                  <a:pt x="315402" y="751398"/>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5220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6" name="Picture 5"/>
          <p:cNvPicPr>
            <a:picLocks noChangeAspect="1"/>
          </p:cNvPicPr>
          <p:nvPr/>
        </p:nvPicPr>
        <p:blipFill>
          <a:blip r:embed="rId2"/>
          <a:stretch>
            <a:fillRect/>
          </a:stretch>
        </p:blipFill>
        <p:spPr>
          <a:xfrm>
            <a:off x="1552503" y="1366260"/>
            <a:ext cx="6871498" cy="35697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0778" y="159805"/>
            <a:ext cx="4624346" cy="1134410"/>
          </a:xfrm>
          <a:prstGeom prst="rect">
            <a:avLst/>
          </a:prstGeom>
        </p:spPr>
      </p:pic>
    </p:spTree>
    <p:extLst>
      <p:ext uri="{BB962C8B-B14F-4D97-AF65-F5344CB8AC3E}">
        <p14:creationId xmlns:p14="http://schemas.microsoft.com/office/powerpoint/2010/main" val="2275043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a Component</a:t>
            </a:r>
            <a:endParaRPr lang="nl-NL" dirty="0"/>
          </a:p>
        </p:txBody>
      </p:sp>
      <p:sp>
        <p:nvSpPr>
          <p:cNvPr id="3" name="Content Placeholder 2"/>
          <p:cNvSpPr>
            <a:spLocks noGrp="1"/>
          </p:cNvSpPr>
          <p:nvPr>
            <p:ph idx="1"/>
          </p:nvPr>
        </p:nvSpPr>
        <p:spPr>
          <a:xfrm>
            <a:off x="720003" y="3618128"/>
            <a:ext cx="6623999" cy="1097871"/>
          </a:xfrm>
        </p:spPr>
        <p:txBody>
          <a:bodyPr/>
          <a:lstStyle/>
          <a:p>
            <a:r>
              <a:rPr lang="en-US" dirty="0" smtClean="0"/>
              <a:t>(be inspected from the consuming application)</a:t>
            </a:r>
          </a:p>
          <a:p>
            <a:r>
              <a:rPr lang="en-US" dirty="0" smtClean="0"/>
              <a:t>(publish event explicitly on client side event bus)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
        <p:nvSpPr>
          <p:cNvPr id="6" name="Rounded Rectangle 5"/>
          <p:cNvSpPr/>
          <p:nvPr/>
        </p:nvSpPr>
        <p:spPr>
          <a:xfrm>
            <a:off x="2428793" y="852565"/>
            <a:ext cx="4710021" cy="2488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p>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564378" y="690320"/>
            <a:ext cx="2318657" cy="111850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UI (HTML + CSS)</a:t>
            </a:r>
            <a:endParaRPr lang="nl-NL" dirty="0"/>
          </a:p>
        </p:txBody>
      </p:sp>
      <p:sp>
        <p:nvSpPr>
          <p:cNvPr id="8" name="Right Arrow 7"/>
          <p:cNvSpPr/>
          <p:nvPr/>
        </p:nvSpPr>
        <p:spPr>
          <a:xfrm>
            <a:off x="6564377" y="188774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15" name="Right Arrow 14"/>
          <p:cNvSpPr/>
          <p:nvPr/>
        </p:nvSpPr>
        <p:spPr>
          <a:xfrm>
            <a:off x="515348" y="1022966"/>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
        <p:nvSpPr>
          <p:cNvPr id="17" name="Left Arrow 16"/>
          <p:cNvSpPr/>
          <p:nvPr/>
        </p:nvSpPr>
        <p:spPr>
          <a:xfrm>
            <a:off x="2687823" y="1689166"/>
            <a:ext cx="1838128" cy="97445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dk1"/>
                </a:solidFill>
              </a:rPr>
              <a:t>Set Observable, Callback function</a:t>
            </a:r>
            <a:endParaRPr lang="nl-NL" dirty="0">
              <a:solidFill>
                <a:schemeClr val="dk1"/>
              </a:solidFill>
            </a:endParaRPr>
          </a:p>
        </p:txBody>
      </p:sp>
      <p:sp>
        <p:nvSpPr>
          <p:cNvPr id="18" name="Lightning Bolt 17"/>
          <p:cNvSpPr/>
          <p:nvPr/>
        </p:nvSpPr>
        <p:spPr>
          <a:xfrm>
            <a:off x="8480861" y="1839385"/>
            <a:ext cx="264027" cy="5575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component </a:t>
            </a:r>
            <a:br>
              <a:rPr lang="en-US" dirty="0" smtClean="0"/>
            </a:br>
            <a:r>
              <a:rPr lang="en-US" dirty="0" smtClean="0"/>
              <a:t>output in </a:t>
            </a:r>
            <a:r>
              <a:rPr lang="en-US" dirty="0" err="1" smtClean="0"/>
              <a:t>component.json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2050" name="Picture 2" descr="C:\Users\lucas_j\AppData\Local\Temp\SNAGHTML263c9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2" y="133793"/>
            <a:ext cx="5505194" cy="4726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711298" y="575506"/>
            <a:ext cx="909594" cy="432987"/>
          </a:xfrm>
          <a:prstGeom prst="wedgeRectCallout">
            <a:avLst>
              <a:gd name="adj1" fmla="val -144411"/>
              <a:gd name="adj2" fmla="val 107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Writable </a:t>
            </a:r>
            <a:r>
              <a:rPr lang="en-US" dirty="0" smtClean="0"/>
              <a:t>property</a:t>
            </a:r>
            <a:endParaRPr lang="nl-NL" dirty="0"/>
          </a:p>
        </p:txBody>
      </p:sp>
      <p:sp>
        <p:nvSpPr>
          <p:cNvPr id="8" name="Rectangular Callout 7"/>
          <p:cNvSpPr/>
          <p:nvPr/>
        </p:nvSpPr>
        <p:spPr>
          <a:xfrm>
            <a:off x="6106367" y="1737998"/>
            <a:ext cx="899647" cy="458649"/>
          </a:xfrm>
          <a:prstGeom prst="wedgeRectCallout">
            <a:avLst>
              <a:gd name="adj1" fmla="val -140033"/>
              <a:gd name="adj2" fmla="val 11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5493185" y="3091856"/>
            <a:ext cx="762889" cy="315764"/>
          </a:xfrm>
          <a:prstGeom prst="wedgeRectCallout">
            <a:avLst>
              <a:gd name="adj1" fmla="val -123808"/>
              <a:gd name="adj2" fmla="val 7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a:t>
            </a:r>
            <a:endParaRPr lang="nl-NL" dirty="0"/>
          </a:p>
        </p:txBody>
      </p:sp>
    </p:spTree>
    <p:extLst>
      <p:ext uri="{BB962C8B-B14F-4D97-AF65-F5344CB8AC3E}">
        <p14:creationId xmlns:p14="http://schemas.microsoft.com/office/powerpoint/2010/main" val="2064443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output from input-country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6" name="Picture 5"/>
          <p:cNvPicPr>
            <a:picLocks noChangeAspect="1"/>
          </p:cNvPicPr>
          <p:nvPr/>
        </p:nvPicPr>
        <p:blipFill>
          <a:blip r:embed="rId2"/>
          <a:stretch>
            <a:fillRect/>
          </a:stretch>
        </p:blipFill>
        <p:spPr>
          <a:xfrm>
            <a:off x="720002" y="739375"/>
            <a:ext cx="6910961" cy="4172325"/>
          </a:xfrm>
          <a:prstGeom prst="rect">
            <a:avLst/>
          </a:prstGeom>
        </p:spPr>
      </p:pic>
      <p:sp>
        <p:nvSpPr>
          <p:cNvPr id="7" name="Rectangular Callout 6"/>
          <p:cNvSpPr/>
          <p:nvPr/>
        </p:nvSpPr>
        <p:spPr>
          <a:xfrm>
            <a:off x="4249108" y="2739805"/>
            <a:ext cx="1189182" cy="432987"/>
          </a:xfrm>
          <a:prstGeom prst="wedgeRectCallout">
            <a:avLst>
              <a:gd name="adj1" fmla="val -121057"/>
              <a:gd name="adj2" fmla="val 160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writable property</a:t>
            </a:r>
            <a:endParaRPr lang="nl-NL" dirty="0"/>
          </a:p>
        </p:txBody>
      </p:sp>
      <p:sp>
        <p:nvSpPr>
          <p:cNvPr id="8" name="Rectangular Callout 7"/>
          <p:cNvSpPr/>
          <p:nvPr/>
        </p:nvSpPr>
        <p:spPr>
          <a:xfrm>
            <a:off x="5591843" y="3074116"/>
            <a:ext cx="1029049" cy="649268"/>
          </a:xfrm>
          <a:prstGeom prst="wedgeRectCallout">
            <a:avLst>
              <a:gd name="adj1" fmla="val -197800"/>
              <a:gd name="adj2" fmla="val 85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Invoke Callback function</a:t>
            </a:r>
            <a:endParaRPr lang="nl-NL" dirty="0"/>
          </a:p>
        </p:txBody>
      </p:sp>
      <p:sp>
        <p:nvSpPr>
          <p:cNvPr id="9" name="Rectangular Callout 8"/>
          <p:cNvSpPr/>
          <p:nvPr/>
        </p:nvSpPr>
        <p:spPr>
          <a:xfrm>
            <a:off x="3920944" y="1570842"/>
            <a:ext cx="922755" cy="534121"/>
          </a:xfrm>
          <a:prstGeom prst="wedgeRectCallout">
            <a:avLst>
              <a:gd name="adj1" fmla="val -166923"/>
              <a:gd name="adj2" fmla="val 12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a:t>
            </a:r>
            <a:endParaRPr lang="nl-NL" dirty="0"/>
          </a:p>
        </p:txBody>
      </p:sp>
    </p:spTree>
    <p:extLst>
      <p:ext uri="{BB962C8B-B14F-4D97-AF65-F5344CB8AC3E}">
        <p14:creationId xmlns:p14="http://schemas.microsoft.com/office/powerpoint/2010/main" val="4246848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a:t>
            </a:fld>
            <a:endParaRPr lang="nl-NL" noProof="0" dirty="0"/>
          </a:p>
        </p:txBody>
      </p:sp>
      <p:pic>
        <p:nvPicPr>
          <p:cNvPr id="8" name="Picture 7"/>
          <p:cNvPicPr>
            <a:picLocks noChangeAspect="1"/>
          </p:cNvPicPr>
          <p:nvPr/>
        </p:nvPicPr>
        <p:blipFill>
          <a:blip r:embed="rId2"/>
          <a:stretch>
            <a:fillRect/>
          </a:stretch>
        </p:blipFill>
        <p:spPr>
          <a:xfrm>
            <a:off x="719999" y="882696"/>
            <a:ext cx="4802588" cy="23246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123377" y="2470374"/>
            <a:ext cx="7689246" cy="2049958"/>
          </a:xfrm>
          <a:prstGeom prst="rect">
            <a:avLst/>
          </a:prstGeom>
        </p:spPr>
      </p:pic>
    </p:spTree>
    <p:extLst>
      <p:ext uri="{BB962C8B-B14F-4D97-AF65-F5344CB8AC3E}">
        <p14:creationId xmlns:p14="http://schemas.microsoft.com/office/powerpoint/2010/main" val="258573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p:cNvPicPr>
            <a:picLocks noChangeAspect="1"/>
          </p:cNvPicPr>
          <p:nvPr/>
        </p:nvPicPr>
        <p:blipFill>
          <a:blip r:embed="rId2"/>
          <a:stretch>
            <a:fillRect/>
          </a:stretch>
        </p:blipFill>
        <p:spPr>
          <a:xfrm>
            <a:off x="513755" y="2058979"/>
            <a:ext cx="7910245" cy="1486029"/>
          </a:xfrm>
          <a:prstGeom prst="rect">
            <a:avLst/>
          </a:prstGeom>
        </p:spPr>
      </p:pic>
      <p:sp>
        <p:nvSpPr>
          <p:cNvPr id="7" name="Rectangular Callout 6"/>
          <p:cNvSpPr/>
          <p:nvPr/>
        </p:nvSpPr>
        <p:spPr>
          <a:xfrm>
            <a:off x="3539188" y="1627459"/>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6155622" y="1483458"/>
            <a:ext cx="922755" cy="534121"/>
          </a:xfrm>
          <a:prstGeom prst="wedgeRectCallout">
            <a:avLst>
              <a:gd name="adj1" fmla="val -73532"/>
              <a:gd name="adj2" fmla="val 207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3686940" y="3421948"/>
            <a:ext cx="922755" cy="534121"/>
          </a:xfrm>
          <a:prstGeom prst="wedgeRectCallout">
            <a:avLst>
              <a:gd name="adj1" fmla="val -157655"/>
              <a:gd name="adj2" fmla="val -9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1371371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Component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pic>
        <p:nvPicPr>
          <p:cNvPr id="6" name="Picture 5"/>
          <p:cNvPicPr>
            <a:picLocks noChangeAspect="1"/>
          </p:cNvPicPr>
          <p:nvPr/>
        </p:nvPicPr>
        <p:blipFill>
          <a:blip r:embed="rId2"/>
          <a:stretch>
            <a:fillRect/>
          </a:stretch>
        </p:blipFill>
        <p:spPr>
          <a:xfrm>
            <a:off x="583053" y="1006497"/>
            <a:ext cx="7955411" cy="3273390"/>
          </a:xfrm>
          <a:prstGeom prst="rect">
            <a:avLst/>
          </a:prstGeom>
        </p:spPr>
      </p:pic>
      <p:sp>
        <p:nvSpPr>
          <p:cNvPr id="7" name="Rectangular Callout 6"/>
          <p:cNvSpPr/>
          <p:nvPr/>
        </p:nvSpPr>
        <p:spPr>
          <a:xfrm>
            <a:off x="3351132" y="718497"/>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4458390" y="1648452"/>
            <a:ext cx="922755" cy="534121"/>
          </a:xfrm>
          <a:prstGeom prst="wedgeRectCallout">
            <a:avLst>
              <a:gd name="adj1" fmla="val -154804"/>
              <a:gd name="adj2" fmla="val 205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258625" y="3027243"/>
            <a:ext cx="922755" cy="534121"/>
          </a:xfrm>
          <a:prstGeom prst="wedgeRectCallout">
            <a:avLst>
              <a:gd name="adj1" fmla="val 171710"/>
              <a:gd name="adj2" fmla="val 9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34913646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 a JET Composite Component in your own application</a:t>
            </a:r>
            <a:endParaRPr lang="nl-NL" dirty="0"/>
          </a:p>
        </p:txBody>
      </p:sp>
      <p:sp>
        <p:nvSpPr>
          <p:cNvPr id="3" name="Content Placeholder 2"/>
          <p:cNvSpPr>
            <a:spLocks noGrp="1"/>
          </p:cNvSpPr>
          <p:nvPr>
            <p:ph idx="1"/>
          </p:nvPr>
        </p:nvSpPr>
        <p:spPr/>
        <p:txBody>
          <a:bodyPr/>
          <a:lstStyle/>
          <a:p>
            <a:r>
              <a:rPr lang="en-US" dirty="0"/>
              <a:t>Unzip the zip-file to the </a:t>
            </a:r>
            <a:r>
              <a:rPr lang="en-US" dirty="0" err="1"/>
              <a:t>src</a:t>
            </a:r>
            <a:r>
              <a:rPr lang="en-US" dirty="0"/>
              <a:t>/</a:t>
            </a:r>
            <a:r>
              <a:rPr lang="en-US" dirty="0" err="1"/>
              <a:t>js</a:t>
            </a:r>
            <a:r>
              <a:rPr lang="en-US" dirty="0"/>
              <a:t>/jet-composites directory in the target JET project</a:t>
            </a:r>
          </a:p>
          <a:p>
            <a:r>
              <a:rPr lang="en-US" dirty="0"/>
              <a:t>Add a reference to the </a:t>
            </a:r>
            <a:r>
              <a:rPr lang="en-US" dirty="0" smtClean="0"/>
              <a:t>component’s loader </a:t>
            </a:r>
            <a:r>
              <a:rPr lang="en-US" dirty="0"/>
              <a:t>in the define() call in the </a:t>
            </a:r>
            <a:r>
              <a:rPr lang="en-US" dirty="0" err="1"/>
              <a:t>viewModel</a:t>
            </a:r>
            <a:r>
              <a:rPr lang="en-US" dirty="0"/>
              <a:t> for </a:t>
            </a:r>
            <a:r>
              <a:rPr lang="en-US" dirty="0" smtClean="0"/>
              <a:t>each view </a:t>
            </a:r>
            <a:r>
              <a:rPr lang="en-US" dirty="0"/>
              <a:t>that consumes the component: </a:t>
            </a:r>
            <a:r>
              <a:rPr lang="en-US" dirty="0" smtClean="0"/>
              <a:t/>
            </a:r>
            <a:br>
              <a:rPr lang="en-US" dirty="0" smtClean="0"/>
            </a:br>
            <a:r>
              <a:rPr lang="en-US" dirty="0" smtClean="0"/>
              <a:t>'jet-composites/input-country/loader'</a:t>
            </a:r>
            <a:endParaRPr lang="en-US" dirty="0"/>
          </a:p>
          <a:p>
            <a:r>
              <a:rPr lang="en-US" dirty="0"/>
              <a:t>Add the markup for the component to the view’s HTML </a:t>
            </a:r>
            <a:r>
              <a:rPr lang="en-US" dirty="0" smtClean="0"/>
              <a:t>document</a:t>
            </a:r>
            <a:endParaRPr lang="en-US"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968384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14" y="844042"/>
            <a:ext cx="3495675" cy="2924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750" y="2672843"/>
            <a:ext cx="47625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958034" y="106812"/>
            <a:ext cx="1915308" cy="1783375"/>
          </a:xfrm>
          <a:prstGeom prst="rect">
            <a:avLst/>
          </a:prstGeom>
        </p:spPr>
      </p:pic>
      <p:pic>
        <p:nvPicPr>
          <p:cNvPr id="2050" name="Picture 2" descr="Image result for oracle visual builder clou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249" y="240884"/>
            <a:ext cx="257175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2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4098" name="Picture 2" descr="Description of extension-cca-import.png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4" y="768848"/>
            <a:ext cx="1767149" cy="14782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scription of cca-activate.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4" y="2294778"/>
            <a:ext cx="2828939" cy="13013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195822" y="801466"/>
            <a:ext cx="4460680" cy="2698623"/>
            <a:chOff x="2883319" y="792000"/>
            <a:chExt cx="2869809" cy="2106440"/>
          </a:xfrm>
        </p:grpSpPr>
        <p:pic>
          <p:nvPicPr>
            <p:cNvPr id="4102" name="Picture 6" descr="Description of cca-add-page.png foll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19" y="792000"/>
              <a:ext cx="2869809" cy="21064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167066" y="2131652"/>
              <a:ext cx="1160585" cy="1336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4104" name="Picture 8" descr="Description of cca-properties.png foll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004" y="2584384"/>
            <a:ext cx="3655078" cy="2266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oracle visual builder clou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2125" y="-17625"/>
            <a:ext cx="257175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02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Components are good:</a:t>
            </a:r>
          </a:p>
          <a:p>
            <a:pPr lvl="1"/>
            <a:r>
              <a:rPr lang="en-US" dirty="0" smtClean="0"/>
              <a:t>Reuse</a:t>
            </a:r>
          </a:p>
          <a:p>
            <a:pPr lvl="1"/>
            <a:r>
              <a:rPr lang="en-US" dirty="0" smtClean="0"/>
              <a:t>Productivity</a:t>
            </a:r>
          </a:p>
          <a:p>
            <a:pPr lvl="1"/>
            <a:r>
              <a:rPr lang="en-US" dirty="0" smtClean="0"/>
              <a:t>Clean design</a:t>
            </a:r>
          </a:p>
          <a:p>
            <a:pPr lvl="1"/>
            <a:r>
              <a:rPr lang="en-US" dirty="0" smtClean="0"/>
              <a:t>Best practices</a:t>
            </a:r>
          </a:p>
          <a:p>
            <a:pPr lvl="1"/>
            <a:r>
              <a:rPr lang="en-US" dirty="0" smtClean="0"/>
              <a:t>It’s like micro…</a:t>
            </a:r>
          </a:p>
          <a:p>
            <a:r>
              <a:rPr lang="en-US" dirty="0" smtClean="0"/>
              <a:t>JET Composite </a:t>
            </a:r>
            <a:r>
              <a:rPr lang="en-US" dirty="0" err="1" smtClean="0"/>
              <a:t>Composite</a:t>
            </a:r>
            <a:r>
              <a:rPr lang="en-US" dirty="0" smtClean="0"/>
              <a:t> Components are straightforward</a:t>
            </a:r>
          </a:p>
          <a:p>
            <a:pPr lvl="1"/>
            <a:r>
              <a:rPr lang="en-US" dirty="0" smtClean="0"/>
              <a:t>Create them like small, structured, well documented JET applications</a:t>
            </a:r>
          </a:p>
          <a:p>
            <a:pPr lvl="1"/>
            <a:r>
              <a:rPr lang="en-US" dirty="0" smtClean="0"/>
              <a:t>Use them by copying a zip, configuring some properties and embedding in a view</a:t>
            </a:r>
          </a:p>
          <a:p>
            <a:r>
              <a:rPr lang="en-US" dirty="0" smtClean="0"/>
              <a:t>JET Composite Components can be used in Oracle Visual Builder Cloud</a:t>
            </a:r>
          </a:p>
          <a:p>
            <a:r>
              <a:rPr lang="en-US" dirty="0" smtClean="0"/>
              <a:t>I envision (or at least hope for) a world with many shared community composite components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5122" name="Picture 2" descr="Image result for alarm clock rin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55" y="-1076629"/>
            <a:ext cx="4938508" cy="672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Share!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pic>
        <p:nvPicPr>
          <p:cNvPr id="7" name="Picture 2" descr="Image result for sh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129" y="792000"/>
            <a:ext cx="5605997" cy="390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5032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a:t>
            </a:r>
            <a:r>
              <a:rPr lang="en-US" dirty="0" smtClean="0">
                <a:hlinkClick r:id="rId2"/>
              </a:rPr>
              <a:t>developer.oracle.com/javascript/reusable-jet-composite</a:t>
            </a:r>
            <a:endParaRPr lang="en-US" dirty="0" smtClean="0"/>
          </a:p>
          <a:p>
            <a:r>
              <a:rPr lang="en-US" dirty="0" smtClean="0"/>
              <a:t>GitHub Resources: </a:t>
            </a:r>
          </a:p>
          <a:p>
            <a:pPr lvl="1"/>
            <a:r>
              <a:rPr lang="nl-NL" dirty="0">
                <a:hlinkClick r:id="rId3"/>
              </a:rPr>
              <a:t>https://</a:t>
            </a:r>
            <a:r>
              <a:rPr lang="nl-NL" dirty="0" smtClean="0">
                <a:hlinkClick r:id="rId3"/>
              </a:rPr>
              <a:t>github.com/lucasjellema/jet-composite-component-showroom</a:t>
            </a:r>
            <a:endParaRPr lang="nl-NL" dirty="0" smtClean="0"/>
          </a:p>
          <a:p>
            <a:pPr lvl="1"/>
            <a:r>
              <a:rPr lang="nl-NL" dirty="0">
                <a:hlinkClick r:id="rId4"/>
              </a:rPr>
              <a:t>https://</a:t>
            </a:r>
            <a:r>
              <a:rPr lang="nl-NL" dirty="0" smtClean="0">
                <a:hlinkClick r:id="rId4"/>
              </a:rPr>
              <a:t>github.com/lucasjellema/input-country-composite-component</a:t>
            </a:r>
            <a:endParaRPr lang="nl-NL" dirty="0" smtClean="0"/>
          </a:p>
          <a:p>
            <a:pPr lvl="1"/>
            <a:endParaRPr lang="nl-NL" dirty="0"/>
          </a:p>
        </p:txBody>
      </p:sp>
      <p:sp>
        <p:nvSpPr>
          <p:cNvPr id="3" name="Footer Placeholder 2"/>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47</a:t>
            </a:fld>
            <a:endParaRPr lang="nl-NL" noProof="0" dirty="0"/>
          </a:p>
        </p:txBody>
      </p:sp>
      <p:pic>
        <p:nvPicPr>
          <p:cNvPr id="7" name="Picture 6"/>
          <p:cNvPicPr>
            <a:picLocks noChangeAspect="1"/>
          </p:cNvPicPr>
          <p:nvPr/>
        </p:nvPicPr>
        <p:blipFill>
          <a:blip r:embed="rId5"/>
          <a:stretch>
            <a:fillRect/>
          </a:stretch>
        </p:blipFill>
        <p:spPr>
          <a:xfrm>
            <a:off x="4197927" y="2185337"/>
            <a:ext cx="4629108" cy="2530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48</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dirty="0">
                <a:hlinkClick r:id="rId12"/>
              </a:rPr>
              <a:t>https://github.com/lucasjellema/jet-composite-component-showroom</a:t>
            </a:r>
            <a:endParaRPr lang="nl-NL" sz="1100" dirty="0"/>
          </a:p>
          <a:p>
            <a:pPr lvl="1"/>
            <a:r>
              <a:rPr lang="nl-NL" sz="1100" dirty="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80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Country browser powered by JET Composite Component</a:t>
            </a:r>
            <a:endParaRPr lang="nl-NL" dirty="0"/>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a:t>
            </a:fld>
            <a:endParaRPr lang="nl-NL"/>
          </a:p>
        </p:txBody>
      </p:sp>
      <p:pic>
        <p:nvPicPr>
          <p:cNvPr id="6" name="Picture 5"/>
          <p:cNvPicPr>
            <a:picLocks noChangeAspect="1"/>
          </p:cNvPicPr>
          <p:nvPr/>
        </p:nvPicPr>
        <p:blipFill>
          <a:blip r:embed="rId3"/>
          <a:stretch>
            <a:fillRect/>
          </a:stretch>
        </p:blipFill>
        <p:spPr>
          <a:xfrm>
            <a:off x="257606" y="1349671"/>
            <a:ext cx="8776973" cy="3096658"/>
          </a:xfrm>
          <a:prstGeom prst="rect">
            <a:avLst/>
          </a:prstGeom>
          <a:ln>
            <a:noFill/>
          </a:ln>
          <a:effectLst>
            <a:outerShdw blurRad="292100" dist="139700" dir="2700000" algn="tl" rotWithShape="0">
              <a:srgbClr val="333333">
                <a:alpha val="65000"/>
              </a:srgbClr>
            </a:outerShdw>
          </a:effectLst>
        </p:spPr>
      </p:pic>
      <p:pic>
        <p:nvPicPr>
          <p:cNvPr id="7"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03155" y="59789"/>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08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country and select another country to inspect in Wikipedia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20350</TotalTime>
  <Words>1399</Words>
  <Application>Microsoft Office PowerPoint</Application>
  <PresentationFormat>On-screen Show (16:9)</PresentationFormat>
  <Paragraphs>348</Paragraphs>
  <Slides>48</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48</vt:i4>
      </vt:variant>
    </vt:vector>
  </HeadingPairs>
  <TitlesOfParts>
    <vt:vector size="54" baseType="lpstr">
      <vt:lpstr>Arial</vt:lpstr>
      <vt:lpstr>Arial Narrow</vt:lpstr>
      <vt:lpstr>Arial Unicode MS</vt:lpstr>
      <vt:lpstr>Calibri</vt:lpstr>
      <vt:lpstr>Office-thema</vt:lpstr>
      <vt:lpstr>AMIS_WIDESCREEN</vt:lpstr>
      <vt:lpstr>Creating, Publishing and Reusing  an Oracle JET Composite Component</vt:lpstr>
      <vt:lpstr>Lucas Jellema Architect / Developer  1994 started in IT at Oracle  2002 joined AMIS Currently CTO &amp; Solution Architect </vt:lpstr>
      <vt:lpstr>Country Browser - with room for UX improvement</vt:lpstr>
      <vt:lpstr>Country Browser - with room for UX improvement</vt:lpstr>
      <vt:lpstr>PowerPoint Presentation</vt:lpstr>
      <vt:lpstr>PowerPoint Presentation</vt:lpstr>
      <vt:lpstr>Wikipedia Country browser powered by JET Composite Component</vt:lpstr>
      <vt:lpstr>Click on country and select another country to inspect in Wikipedia</vt:lpstr>
      <vt:lpstr>Wikipedia details for newly selected country are shown in an IFRAME</vt:lpstr>
      <vt:lpstr>Copy JET Composite Component into application</vt:lpstr>
      <vt:lpstr>Embedding input-country component in view:</vt:lpstr>
      <vt:lpstr>ViewModel – require &amp; define to hook component into page</vt:lpstr>
      <vt:lpstr>Beauty of Composite Components</vt:lpstr>
      <vt:lpstr>Introducing JET Composite Component Architecture (CCA):  “A composite component is a reusable piece of UI that can be embedded as a custom HTML element and can be composed of other composites, JET components, HTML, JavaScript, or CSS.”</vt:lpstr>
      <vt:lpstr>JET Composite Component</vt:lpstr>
      <vt:lpstr>Constitution of a JET Composite Component</vt:lpstr>
      <vt:lpstr>Constitution of a JET Composite Component</vt:lpstr>
      <vt:lpstr>Constitution of a JET Composite Component</vt:lpstr>
      <vt:lpstr>Creation of a component</vt:lpstr>
      <vt:lpstr>Develop Input Country Component</vt:lpstr>
      <vt:lpstr>PowerPoint Presentation</vt:lpstr>
      <vt:lpstr>Input Country</vt:lpstr>
      <vt:lpstr>Generate Sandbox JET application and  the skeleton JET Composite Component</vt:lpstr>
      <vt:lpstr>Prepare test bed</vt:lpstr>
      <vt:lpstr>Prepare test bed</vt:lpstr>
      <vt:lpstr>Prepare test bed</vt:lpstr>
      <vt:lpstr>Define  a property for the component and make it display something</vt:lpstr>
      <vt:lpstr>Set property in test bed application</vt:lpstr>
      <vt:lpstr>Show world map with country highlighting &amp; selection</vt:lpstr>
      <vt:lpstr>Introducing OpenLayers (open source, HTML5, JavaScript)</vt:lpstr>
      <vt:lpstr>OpenLayers - Summary</vt:lpstr>
      <vt:lpstr>Hello World Map</vt:lpstr>
      <vt:lpstr>Add OpenLayers to JET Composite Component</vt:lpstr>
      <vt:lpstr>Add OpenLayers to JET Composite Component (2)</vt:lpstr>
      <vt:lpstr>Show OpenLayers map in Composite Component</vt:lpstr>
      <vt:lpstr>PowerPoint Presentation</vt:lpstr>
      <vt:lpstr>Output from a Component</vt:lpstr>
      <vt:lpstr>Define component  output in component.json</vt:lpstr>
      <vt:lpstr>Publish output from input-country component</vt:lpstr>
      <vt:lpstr>Leverage output in consuming application</vt:lpstr>
      <vt:lpstr>Handling Component Output in Consuming Application</vt:lpstr>
      <vt:lpstr>Consume a JET Composite Component in your own application</vt:lpstr>
      <vt:lpstr>Leverage in Visual Builder Cloud</vt:lpstr>
      <vt:lpstr>Leverage in Visual Builder Cloud</vt:lpstr>
      <vt:lpstr>Summary</vt:lpstr>
      <vt:lpstr>Let’s Share!</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429</cp:revision>
  <dcterms:created xsi:type="dcterms:W3CDTF">2017-09-25T11:59:01Z</dcterms:created>
  <dcterms:modified xsi:type="dcterms:W3CDTF">2018-06-06T06:52:44Z</dcterms:modified>
</cp:coreProperties>
</file>